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notesMasters/notesMaster1.xml" ContentType="application/vnd.openxmlformats-officedocument.presentationml.notesMaster+xml"/>
  <Override PartName="/ppt/notesMasters/_rels/notesMaster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Slides/notesSlide9.xml" ContentType="application/vnd.openxmlformats-officedocument.presentationml.notesSlide+xml"/>
  <Override PartName="/ppt/notesSlides/_rels/notesSlide9.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s/slide2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_rels/slide1.xml.rels" ContentType="application/vnd.openxmlformats-package.relationships+xml"/>
  <Override PartName="/ppt/slides/_rels/slide22.xml.rels" ContentType="application/vnd.openxmlformats-package.relationships+xml"/>
  <Override PartName="/ppt/slides/_rels/slide2.xml.rels" ContentType="application/vnd.openxmlformats-package.relationships+xml"/>
  <Override PartName="/ppt/slides/_rels/slide20.xml.rels" ContentType="application/vnd.openxmlformats-package.relationships+xml"/>
  <Override PartName="/ppt/slides/_rels/slide3.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23.xml.rels" ContentType="application/vnd.openxmlformats-package.relationships+xml"/>
  <Override PartName="/ppt/slides/_rels/slide6.xml.rels" ContentType="application/vnd.openxmlformats-package.relationships+xml"/>
  <Override PartName="/ppt/slides/_rels/slide24.xml.rels" ContentType="application/vnd.openxmlformats-package.relationships+xml"/>
  <Override PartName="/ppt/slides/_rels/slide7.xml.rels" ContentType="application/vnd.openxmlformats-package.relationships+xml"/>
  <Override PartName="/ppt/slides/_rels/slide25.xml.rels" ContentType="application/vnd.openxmlformats-package.relationships+xml"/>
  <Override PartName="/ppt/slides/_rels/slide8.xml.rels" ContentType="application/vnd.openxmlformats-package.relationships+xml"/>
  <Override PartName="/ppt/slides/_rels/slide26.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7.xml.rels" ContentType="application/vnd.openxmlformats-package.relationships+xml"/>
  <Override PartName="/ppt/media/image1.jpeg" ContentType="image/jpeg"/>
  <Override PartName="/ppt/media/image2.png" ContentType="image/png"/>
  <Override PartName="/ppt/media/image3.jpeg" ContentType="image/jpeg"/>
  <Override PartName="/ppt/media/image5.png" ContentType="image/png"/>
  <Override PartName="/ppt/media/image4.png" ContentType="image/png"/>
  <Override PartName="/ppt/media/image6.png" ContentType="image/png"/>
  <Override PartName="/ppt/media/image7.png" ContentType="image/png"/>
  <Override PartName="/ppt/media/image8.png" ContentType="image/png"/>
  <Override PartName="/ppt/media/image9.png" ContentType="image/png"/>
  <Override PartName="/ppt/media/image10.wmf" ContentType="image/x-wmf"/>
  <Override PartName="/ppt/media/image11.wmf" ContentType="image/x-wmf"/>
  <Override PartName="/ppt/media/image12.wmf" ContentType="image/x-wmf"/>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jpeg" ContentType="image/jpeg"/>
  <Override PartName="/ppt/media/image19.jpeg" ContentType="image/jpeg"/>
  <Override PartName="/ppt/media/image20.png" ContentType="image/png"/>
  <Override PartName="/ppt/presProps.xml" ContentType="application/vnd.openxmlformats-officedocument.presentationml.presProps+xml"/>
  <Override PartName="/ppt/_rels/presentation.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x="12192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r>
              <a:rPr b="0" lang="ru-RU" sz="1800" spc="-1" strike="noStrike">
                <a:solidFill>
                  <a:srgbClr val="000000"/>
                </a:solidFill>
                <a:latin typeface="Calibri"/>
              </a:rPr>
              <a:t>Для переміщення сторінки клацніть мишею</a:t>
            </a:r>
            <a:endParaRPr b="0" lang="ru-RU" sz="1800" spc="-1" strike="noStrike">
              <a:solidFill>
                <a:srgbClr val="000000"/>
              </a:solidFill>
              <a:latin typeface="Calibri"/>
            </a:endParaRPr>
          </a:p>
        </p:txBody>
      </p:sp>
      <p:sp>
        <p:nvSpPr>
          <p:cNvPr id="83"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pPr marL="216000" indent="0">
              <a:buNone/>
            </a:pPr>
            <a:r>
              <a:rPr b="0" lang="uk-UA" sz="2000" spc="-1" strike="noStrike">
                <a:solidFill>
                  <a:srgbClr val="000000"/>
                </a:solidFill>
                <a:latin typeface="Arial"/>
              </a:rPr>
              <a:t>Для редагування формату приміток клацніть мишею</a:t>
            </a:r>
            <a:endParaRPr b="0" lang="uk-UA" sz="2000" spc="-1" strike="noStrike">
              <a:solidFill>
                <a:srgbClr val="000000"/>
              </a:solidFill>
              <a:latin typeface="Arial"/>
            </a:endParaRPr>
          </a:p>
        </p:txBody>
      </p:sp>
      <p:sp>
        <p:nvSpPr>
          <p:cNvPr id="84" name="PlaceHolder 3"/>
          <p:cNvSpPr>
            <a:spLocks noGrp="1"/>
          </p:cNvSpPr>
          <p:nvPr>
            <p:ph type="hdr"/>
          </p:nvPr>
        </p:nvSpPr>
        <p:spPr>
          <a:xfrm>
            <a:off x="0" y="0"/>
            <a:ext cx="3280680" cy="534240"/>
          </a:xfrm>
          <a:prstGeom prst="rect">
            <a:avLst/>
          </a:prstGeom>
          <a:noFill/>
          <a:ln w="0">
            <a:noFill/>
          </a:ln>
        </p:spPr>
        <p:txBody>
          <a:bodyPr lIns="0" rIns="0" tIns="0" bIns="0" anchor="t">
            <a:noAutofit/>
          </a:bodyPr>
          <a:p>
            <a:pPr indent="0">
              <a:buNone/>
            </a:pPr>
            <a:r>
              <a:rPr b="0" lang="uk-UA" sz="1400" spc="-1" strike="noStrike">
                <a:solidFill>
                  <a:srgbClr val="000000"/>
                </a:solidFill>
                <a:latin typeface="Times New Roman"/>
              </a:rPr>
              <a:t>&lt;верхній колонтитул&gt;</a:t>
            </a:r>
            <a:endParaRPr b="0" lang="uk-UA" sz="1400" spc="-1" strike="noStrike">
              <a:solidFill>
                <a:srgbClr val="000000"/>
              </a:solidFill>
              <a:latin typeface="Times New Roman"/>
            </a:endParaRPr>
          </a:p>
        </p:txBody>
      </p:sp>
      <p:sp>
        <p:nvSpPr>
          <p:cNvPr id="85" name="PlaceHolder 4"/>
          <p:cNvSpPr>
            <a:spLocks noGrp="1"/>
          </p:cNvSpPr>
          <p:nvPr>
            <p:ph type="dt" idx="7"/>
          </p:nvPr>
        </p:nvSpPr>
        <p:spPr>
          <a:xfrm>
            <a:off x="4278960" y="0"/>
            <a:ext cx="3280680" cy="534240"/>
          </a:xfrm>
          <a:prstGeom prst="rect">
            <a:avLst/>
          </a:prstGeom>
          <a:noFill/>
          <a:ln w="0">
            <a:noFill/>
          </a:ln>
        </p:spPr>
        <p:txBody>
          <a:bodyPr lIns="0" rIns="0" tIns="0" bIns="0" anchor="t">
            <a:noAutofit/>
          </a:bodyPr>
          <a:lstStyle>
            <a:lvl1pPr indent="0" algn="r">
              <a:buNone/>
              <a:defRPr b="0" lang="uk-UA" sz="1400" spc="-1" strike="noStrike">
                <a:solidFill>
                  <a:srgbClr val="000000"/>
                </a:solidFill>
                <a:latin typeface="Times New Roman"/>
              </a:defRPr>
            </a:lvl1pPr>
          </a:lstStyle>
          <a:p>
            <a:pPr indent="0" algn="r">
              <a:buNone/>
            </a:pPr>
            <a:r>
              <a:rPr b="0" lang="uk-UA" sz="1400" spc="-1" strike="noStrike">
                <a:solidFill>
                  <a:srgbClr val="000000"/>
                </a:solidFill>
                <a:latin typeface="Times New Roman"/>
              </a:rPr>
              <a:t>&lt;дата/час&gt;</a:t>
            </a:r>
            <a:endParaRPr b="0" lang="uk-UA" sz="1400" spc="-1" strike="noStrike">
              <a:solidFill>
                <a:srgbClr val="000000"/>
              </a:solidFill>
              <a:latin typeface="Times New Roman"/>
            </a:endParaRPr>
          </a:p>
        </p:txBody>
      </p:sp>
      <p:sp>
        <p:nvSpPr>
          <p:cNvPr id="86" name="PlaceHolder 5"/>
          <p:cNvSpPr>
            <a:spLocks noGrp="1"/>
          </p:cNvSpPr>
          <p:nvPr>
            <p:ph type="ftr" idx="8"/>
          </p:nvPr>
        </p:nvSpPr>
        <p:spPr>
          <a:xfrm>
            <a:off x="0" y="10157400"/>
            <a:ext cx="3280680" cy="534240"/>
          </a:xfrm>
          <a:prstGeom prst="rect">
            <a:avLst/>
          </a:prstGeom>
          <a:noFill/>
          <a:ln w="0">
            <a:noFill/>
          </a:ln>
        </p:spPr>
        <p:txBody>
          <a:bodyPr lIns="0" rIns="0" tIns="0" bIns="0" anchor="b">
            <a:noAutofit/>
          </a:bodyPr>
          <a:lstStyle>
            <a:lvl1pPr indent="0">
              <a:buNone/>
              <a:defRPr b="0" lang="uk-UA" sz="1400" spc="-1" strike="noStrike">
                <a:solidFill>
                  <a:srgbClr val="000000"/>
                </a:solidFill>
                <a:latin typeface="Times New Roman"/>
              </a:defRPr>
            </a:lvl1pPr>
          </a:lstStyle>
          <a:p>
            <a:pPr indent="0">
              <a:buNone/>
            </a:pPr>
            <a:r>
              <a:rPr b="0" lang="uk-UA" sz="1400" spc="-1" strike="noStrike">
                <a:solidFill>
                  <a:srgbClr val="000000"/>
                </a:solidFill>
                <a:latin typeface="Times New Roman"/>
              </a:rPr>
              <a:t>&lt;нижній колонтитул&gt;</a:t>
            </a:r>
            <a:endParaRPr b="0" lang="uk-UA" sz="1400" spc="-1" strike="noStrike">
              <a:solidFill>
                <a:srgbClr val="000000"/>
              </a:solidFill>
              <a:latin typeface="Times New Roman"/>
            </a:endParaRPr>
          </a:p>
        </p:txBody>
      </p:sp>
      <p:sp>
        <p:nvSpPr>
          <p:cNvPr id="87" name="PlaceHolder 6"/>
          <p:cNvSpPr>
            <a:spLocks noGrp="1"/>
          </p:cNvSpPr>
          <p:nvPr>
            <p:ph type="sldNum" idx="9"/>
          </p:nvPr>
        </p:nvSpPr>
        <p:spPr>
          <a:xfrm>
            <a:off x="4278960" y="10157400"/>
            <a:ext cx="3280680" cy="534240"/>
          </a:xfrm>
          <a:prstGeom prst="rect">
            <a:avLst/>
          </a:prstGeom>
          <a:noFill/>
          <a:ln w="0">
            <a:noFill/>
          </a:ln>
        </p:spPr>
        <p:txBody>
          <a:bodyPr lIns="0" rIns="0" tIns="0" bIns="0" anchor="b">
            <a:noAutofit/>
          </a:bodyPr>
          <a:lstStyle>
            <a:lvl1pPr indent="0" algn="r">
              <a:buNone/>
              <a:defRPr b="0" lang="uk-UA" sz="1400" spc="-1" strike="noStrike">
                <a:solidFill>
                  <a:srgbClr val="000000"/>
                </a:solidFill>
                <a:latin typeface="Times New Roman"/>
              </a:defRPr>
            </a:lvl1pPr>
          </a:lstStyle>
          <a:p>
            <a:pPr indent="0" algn="r">
              <a:buNone/>
            </a:pPr>
            <a:fld id="{0341C1DD-FCD5-4AF0-857E-713C19F50BF6}" type="slidenum">
              <a:rPr b="0" lang="uk-UA" sz="1400" spc="-1" strike="noStrike">
                <a:solidFill>
                  <a:srgbClr val="000000"/>
                </a:solidFill>
                <a:latin typeface="Times New Roman"/>
              </a:rPr>
              <a:t>&lt;номер&gt;</a:t>
            </a:fld>
            <a:endParaRPr b="0" lang="uk-UA"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6" name="PlaceHolder 1"/>
          <p:cNvSpPr>
            <a:spLocks noGrp="1"/>
          </p:cNvSpPr>
          <p:nvPr>
            <p:ph type="sldImg"/>
          </p:nvPr>
        </p:nvSpPr>
        <p:spPr>
          <a:xfrm>
            <a:off x="685800" y="1143000"/>
            <a:ext cx="5486040" cy="3085920"/>
          </a:xfrm>
          <a:prstGeom prst="rect">
            <a:avLst/>
          </a:prstGeom>
          <a:ln w="0">
            <a:noFill/>
          </a:ln>
        </p:spPr>
      </p:sp>
      <p:sp>
        <p:nvSpPr>
          <p:cNvPr id="197" name="PlaceHolder 2"/>
          <p:cNvSpPr>
            <a:spLocks noGrp="1"/>
          </p:cNvSpPr>
          <p:nvPr>
            <p:ph type="body"/>
          </p:nvPr>
        </p:nvSpPr>
        <p:spPr>
          <a:xfrm>
            <a:off x="685800" y="4400640"/>
            <a:ext cx="5486040" cy="3600000"/>
          </a:xfrm>
          <a:prstGeom prst="rect">
            <a:avLst/>
          </a:prstGeom>
          <a:noFill/>
          <a:ln w="0">
            <a:noFill/>
          </a:ln>
        </p:spPr>
        <p:txBody>
          <a:bodyPr anchor="t">
            <a:noAutofit/>
          </a:bodyPr>
          <a:p>
            <a:pPr marL="216000" indent="0">
              <a:buNone/>
            </a:pPr>
            <a:endParaRPr b="0" lang="uk-UA" sz="1800" spc="-1" strike="noStrike">
              <a:solidFill>
                <a:srgbClr val="000000"/>
              </a:solidFill>
              <a:latin typeface="Arial"/>
            </a:endParaRPr>
          </a:p>
        </p:txBody>
      </p:sp>
      <p:sp>
        <p:nvSpPr>
          <p:cNvPr id="198" name="PlaceHolder 3"/>
          <p:cNvSpPr>
            <a:spLocks noGrp="1"/>
          </p:cNvSpPr>
          <p:nvPr>
            <p:ph type="sldNum" idx="10"/>
          </p:nvPr>
        </p:nvSpPr>
        <p:spPr>
          <a:xfrm>
            <a:off x="3884760" y="8685360"/>
            <a:ext cx="2971440" cy="458280"/>
          </a:xfrm>
          <a:prstGeom prst="rect">
            <a:avLst/>
          </a:prstGeom>
          <a:noFill/>
          <a:ln w="0">
            <a:noFill/>
          </a:ln>
        </p:spPr>
        <p:txBody>
          <a:bodyPr anchor="b">
            <a:noAutofit/>
          </a:bodyPr>
          <a:lstStyle>
            <a:lvl1pPr indent="0" algn="r">
              <a:lnSpc>
                <a:spcPct val="100000"/>
              </a:lnSpc>
              <a:buNone/>
              <a:defRPr b="0" lang="ru-RU" sz="1200" spc="-1" strike="noStrike">
                <a:solidFill>
                  <a:srgbClr val="000000"/>
                </a:solidFill>
                <a:latin typeface="+mn-lt"/>
                <a:ea typeface="+mn-ea"/>
              </a:defRPr>
            </a:lvl1pPr>
          </a:lstStyle>
          <a:p>
            <a:pPr indent="0" algn="r">
              <a:lnSpc>
                <a:spcPct val="100000"/>
              </a:lnSpc>
              <a:buNone/>
            </a:pPr>
            <a:fld id="{64CD856E-97A4-4A4F-AFAB-F787BAEFF789}" type="slidenum">
              <a:rPr b="0" lang="ru-RU" sz="1200" spc="-1" strike="noStrike">
                <a:solidFill>
                  <a:srgbClr val="000000"/>
                </a:solidFill>
                <a:latin typeface="+mn-lt"/>
                <a:ea typeface="+mn-ea"/>
              </a:rPr>
              <a:t>&lt;номер&gt;</a:t>
            </a:fld>
            <a:endParaRPr b="0" lang="uk-UA" sz="1200" spc="-1" strike="noStrike">
              <a:solidFill>
                <a:srgbClr val="000000"/>
              </a:solid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p>
            <a:r>
              <a:t>Footer</a:t>
            </a:r>
          </a:p>
        </p:txBody>
      </p:sp>
      <p:sp>
        <p:nvSpPr>
          <p:cNvPr id="3" name="PlaceHolder 2"/>
          <p:cNvSpPr>
            <a:spLocks noGrp="1"/>
          </p:cNvSpPr>
          <p:nvPr>
            <p:ph type="sldNum" idx="3"/>
          </p:nvPr>
        </p:nvSpPr>
        <p:spPr/>
        <p:txBody>
          <a:bodyPr/>
          <a:p>
            <a:fld id="{52EDC5E6-E982-40D7-8FEC-9EA422D340D3}" type="slidenum">
              <a:t>&lt;#&gt;</a:t>
            </a:fld>
          </a:p>
        </p:txBody>
      </p:sp>
      <p:sp>
        <p:nvSpPr>
          <p:cNvPr id="4" name="PlaceHolder 3"/>
          <p:cNvSpPr>
            <a:spLocks noGrp="1"/>
          </p:cNvSpPr>
          <p:nvPr>
            <p:ph type="dt" idx="1"/>
          </p:nvPr>
        </p:nvSpPr>
        <p:spPr/>
        <p:txBody>
          <a:bodyPr/>
          <a:p>
            <a:r>
              <a:rPr lang="uk-UA"/>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27"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28"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7B31D049-828E-4A9E-A5AB-02C348234B71}" type="slidenum">
              <a:t>&lt;#&gt;</a:t>
            </a:fld>
          </a:p>
        </p:txBody>
      </p:sp>
      <p:sp>
        <p:nvSpPr>
          <p:cNvPr id="7" name="PlaceHolder 6"/>
          <p:cNvSpPr>
            <a:spLocks noGrp="1"/>
          </p:cNvSpPr>
          <p:nvPr>
            <p:ph type="dt" idx="1"/>
          </p:nvPr>
        </p:nvSpPr>
        <p:spPr/>
        <p:txBody>
          <a:bodyPr/>
          <a:p>
            <a:r>
              <a:rPr lang="uk-UA"/>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3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3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32"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33"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 name="PlaceHolder 6"/>
          <p:cNvSpPr>
            <a:spLocks noGrp="1"/>
          </p:cNvSpPr>
          <p:nvPr>
            <p:ph type="ftr" idx="2"/>
          </p:nvPr>
        </p:nvSpPr>
        <p:spPr/>
        <p:txBody>
          <a:bodyPr/>
          <a:p>
            <a:r>
              <a:t>Footer</a:t>
            </a:r>
          </a:p>
        </p:txBody>
      </p:sp>
      <p:sp>
        <p:nvSpPr>
          <p:cNvPr id="8" name="PlaceHolder 7"/>
          <p:cNvSpPr>
            <a:spLocks noGrp="1"/>
          </p:cNvSpPr>
          <p:nvPr>
            <p:ph type="sldNum" idx="3"/>
          </p:nvPr>
        </p:nvSpPr>
        <p:spPr/>
        <p:txBody>
          <a:bodyPr/>
          <a:p>
            <a:fld id="{4BE94ADE-7C82-4ADA-BC46-085E2F9B89FC}" type="slidenum">
              <a:t>&lt;#&gt;</a:t>
            </a:fld>
          </a:p>
        </p:txBody>
      </p:sp>
      <p:sp>
        <p:nvSpPr>
          <p:cNvPr id="9" name="PlaceHolder 8"/>
          <p:cNvSpPr>
            <a:spLocks noGrp="1"/>
          </p:cNvSpPr>
          <p:nvPr>
            <p:ph type="dt" idx="1"/>
          </p:nvPr>
        </p:nvSpPr>
        <p:spPr/>
        <p:txBody>
          <a:bodyPr/>
          <a:p>
            <a:r>
              <a:rPr lang="uk-UA"/>
              <a:t/>
            </a: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35"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36"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37"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38"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39"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40"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9" name="PlaceHolder 8"/>
          <p:cNvSpPr>
            <a:spLocks noGrp="1"/>
          </p:cNvSpPr>
          <p:nvPr>
            <p:ph type="ftr" idx="2"/>
          </p:nvPr>
        </p:nvSpPr>
        <p:spPr/>
        <p:txBody>
          <a:bodyPr/>
          <a:p>
            <a:r>
              <a:t>Footer</a:t>
            </a:r>
          </a:p>
        </p:txBody>
      </p:sp>
      <p:sp>
        <p:nvSpPr>
          <p:cNvPr id="10" name="PlaceHolder 9"/>
          <p:cNvSpPr>
            <a:spLocks noGrp="1"/>
          </p:cNvSpPr>
          <p:nvPr>
            <p:ph type="sldNum" idx="3"/>
          </p:nvPr>
        </p:nvSpPr>
        <p:spPr/>
        <p:txBody>
          <a:bodyPr/>
          <a:p>
            <a:fld id="{EDC8E727-D84E-4056-AE18-EFEC26A248A1}" type="slidenum">
              <a:t>&lt;#&gt;</a:t>
            </a:fld>
          </a:p>
        </p:txBody>
      </p:sp>
      <p:sp>
        <p:nvSpPr>
          <p:cNvPr id="11" name="PlaceHolder 10"/>
          <p:cNvSpPr>
            <a:spLocks noGrp="1"/>
          </p:cNvSpPr>
          <p:nvPr>
            <p:ph type="dt" idx="1"/>
          </p:nvPr>
        </p:nvSpPr>
        <p:spPr/>
        <p:txBody>
          <a:bodyPr/>
          <a:p>
            <a:r>
              <a:rPr lang="uk-UA"/>
              <a:t/>
            </a: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p>
            <a:r>
              <a:t>Footer</a:t>
            </a:r>
          </a:p>
        </p:txBody>
      </p:sp>
      <p:sp>
        <p:nvSpPr>
          <p:cNvPr id="3" name="PlaceHolder 2"/>
          <p:cNvSpPr>
            <a:spLocks noGrp="1"/>
          </p:cNvSpPr>
          <p:nvPr>
            <p:ph type="sldNum" idx="6"/>
          </p:nvPr>
        </p:nvSpPr>
        <p:spPr/>
        <p:txBody>
          <a:bodyPr/>
          <a:p>
            <a:fld id="{25E1267D-95B0-4A49-BD44-61427AE62DCF}" type="slidenum">
              <a:t>&lt;#&gt;</a:t>
            </a:fld>
          </a:p>
        </p:txBody>
      </p:sp>
      <p:sp>
        <p:nvSpPr>
          <p:cNvPr id="4" name="PlaceHolder 3"/>
          <p:cNvSpPr>
            <a:spLocks noGrp="1"/>
          </p:cNvSpPr>
          <p:nvPr>
            <p:ph type="dt" idx="4"/>
          </p:nvPr>
        </p:nvSpPr>
        <p:spPr/>
        <p:txBody>
          <a:bodyPr/>
          <a:p>
            <a:r>
              <a:rPr lang="uk-UA"/>
              <a:t/>
            </a: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47"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uk-UA" sz="3200" spc="-1" strike="noStrike">
              <a:solidFill>
                <a:srgbClr val="000000"/>
              </a:solidFill>
              <a:latin typeface="Arial"/>
            </a:endParaRPr>
          </a:p>
        </p:txBody>
      </p:sp>
      <p:sp>
        <p:nvSpPr>
          <p:cNvPr id="4" name="PlaceHolder 3"/>
          <p:cNvSpPr>
            <a:spLocks noGrp="1"/>
          </p:cNvSpPr>
          <p:nvPr>
            <p:ph type="ftr" idx="5"/>
          </p:nvPr>
        </p:nvSpPr>
        <p:spPr/>
        <p:txBody>
          <a:bodyPr/>
          <a:p>
            <a:r>
              <a:t>Footer</a:t>
            </a:r>
          </a:p>
        </p:txBody>
      </p:sp>
      <p:sp>
        <p:nvSpPr>
          <p:cNvPr id="5" name="PlaceHolder 4"/>
          <p:cNvSpPr>
            <a:spLocks noGrp="1"/>
          </p:cNvSpPr>
          <p:nvPr>
            <p:ph type="sldNum" idx="6"/>
          </p:nvPr>
        </p:nvSpPr>
        <p:spPr/>
        <p:txBody>
          <a:bodyPr/>
          <a:p>
            <a:fld id="{749FA13D-EDDA-4E18-800B-14F373046E53}" type="slidenum">
              <a:t>&lt;#&gt;</a:t>
            </a:fld>
          </a:p>
        </p:txBody>
      </p:sp>
      <p:sp>
        <p:nvSpPr>
          <p:cNvPr id="6" name="PlaceHolder 5"/>
          <p:cNvSpPr>
            <a:spLocks noGrp="1"/>
          </p:cNvSpPr>
          <p:nvPr>
            <p:ph type="dt" idx="4"/>
          </p:nvPr>
        </p:nvSpPr>
        <p:spPr/>
        <p:txBody>
          <a:bodyPr/>
          <a:p>
            <a:r>
              <a:rPr lang="uk-UA"/>
              <a:t/>
            </a: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49"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4" name="PlaceHolder 3"/>
          <p:cNvSpPr>
            <a:spLocks noGrp="1"/>
          </p:cNvSpPr>
          <p:nvPr>
            <p:ph type="ftr" idx="5"/>
          </p:nvPr>
        </p:nvSpPr>
        <p:spPr/>
        <p:txBody>
          <a:bodyPr/>
          <a:p>
            <a:r>
              <a:t>Footer</a:t>
            </a:r>
          </a:p>
        </p:txBody>
      </p:sp>
      <p:sp>
        <p:nvSpPr>
          <p:cNvPr id="5" name="PlaceHolder 4"/>
          <p:cNvSpPr>
            <a:spLocks noGrp="1"/>
          </p:cNvSpPr>
          <p:nvPr>
            <p:ph type="sldNum" idx="6"/>
          </p:nvPr>
        </p:nvSpPr>
        <p:spPr/>
        <p:txBody>
          <a:bodyPr/>
          <a:p>
            <a:fld id="{0E9294E1-C51A-4CDB-8FD8-EACC92F35AD0}" type="slidenum">
              <a:t>&lt;#&gt;</a:t>
            </a:fld>
          </a:p>
        </p:txBody>
      </p:sp>
      <p:sp>
        <p:nvSpPr>
          <p:cNvPr id="6" name="PlaceHolder 5"/>
          <p:cNvSpPr>
            <a:spLocks noGrp="1"/>
          </p:cNvSpPr>
          <p:nvPr>
            <p:ph type="dt" idx="4"/>
          </p:nvPr>
        </p:nvSpPr>
        <p:spPr/>
        <p:txBody>
          <a:bodyPr/>
          <a:p>
            <a:r>
              <a:rPr lang="uk-UA"/>
              <a:t/>
            </a: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51"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52"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5" name="PlaceHolder 4"/>
          <p:cNvSpPr>
            <a:spLocks noGrp="1"/>
          </p:cNvSpPr>
          <p:nvPr>
            <p:ph type="ftr" idx="5"/>
          </p:nvPr>
        </p:nvSpPr>
        <p:spPr/>
        <p:txBody>
          <a:bodyPr/>
          <a:p>
            <a:r>
              <a:t>Footer</a:t>
            </a:r>
          </a:p>
        </p:txBody>
      </p:sp>
      <p:sp>
        <p:nvSpPr>
          <p:cNvPr id="6" name="PlaceHolder 5"/>
          <p:cNvSpPr>
            <a:spLocks noGrp="1"/>
          </p:cNvSpPr>
          <p:nvPr>
            <p:ph type="sldNum" idx="6"/>
          </p:nvPr>
        </p:nvSpPr>
        <p:spPr/>
        <p:txBody>
          <a:bodyPr/>
          <a:p>
            <a:fld id="{DC67575D-E8D0-4422-B019-DDAAF1384FAA}" type="slidenum">
              <a:t>&lt;#&gt;</a:t>
            </a:fld>
          </a:p>
        </p:txBody>
      </p:sp>
      <p:sp>
        <p:nvSpPr>
          <p:cNvPr id="7" name="PlaceHolder 6"/>
          <p:cNvSpPr>
            <a:spLocks noGrp="1"/>
          </p:cNvSpPr>
          <p:nvPr>
            <p:ph type="dt" idx="4"/>
          </p:nvPr>
        </p:nvSpPr>
        <p:spPr/>
        <p:txBody>
          <a:bodyPr/>
          <a:p>
            <a:r>
              <a:rPr lang="uk-UA"/>
              <a:t/>
            </a: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3" name="PlaceHolder 2"/>
          <p:cNvSpPr>
            <a:spLocks noGrp="1"/>
          </p:cNvSpPr>
          <p:nvPr>
            <p:ph type="ftr" idx="5"/>
          </p:nvPr>
        </p:nvSpPr>
        <p:spPr/>
        <p:txBody>
          <a:bodyPr/>
          <a:p>
            <a:r>
              <a:t>Footer</a:t>
            </a:r>
          </a:p>
        </p:txBody>
      </p:sp>
      <p:sp>
        <p:nvSpPr>
          <p:cNvPr id="4" name="PlaceHolder 3"/>
          <p:cNvSpPr>
            <a:spLocks noGrp="1"/>
          </p:cNvSpPr>
          <p:nvPr>
            <p:ph type="sldNum" idx="6"/>
          </p:nvPr>
        </p:nvSpPr>
        <p:spPr/>
        <p:txBody>
          <a:bodyPr/>
          <a:p>
            <a:fld id="{A82CDE14-037B-4B4D-9B85-C26470043945}" type="slidenum">
              <a:t>&lt;#&gt;</a:t>
            </a:fld>
          </a:p>
        </p:txBody>
      </p:sp>
      <p:sp>
        <p:nvSpPr>
          <p:cNvPr id="5" name="PlaceHolder 4"/>
          <p:cNvSpPr>
            <a:spLocks noGrp="1"/>
          </p:cNvSpPr>
          <p:nvPr>
            <p:ph type="dt" idx="4"/>
          </p:nvPr>
        </p:nvSpPr>
        <p:spPr/>
        <p:txBody>
          <a:bodyPr/>
          <a:p>
            <a:r>
              <a:rPr lang="uk-UA"/>
              <a:t/>
            </a: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uk-UA" sz="3200" spc="-1" strike="noStrike">
              <a:solidFill>
                <a:srgbClr val="000000"/>
              </a:solidFill>
              <a:latin typeface="Arial"/>
            </a:endParaRPr>
          </a:p>
        </p:txBody>
      </p:sp>
      <p:sp>
        <p:nvSpPr>
          <p:cNvPr id="3" name="PlaceHolder 2"/>
          <p:cNvSpPr>
            <a:spLocks noGrp="1"/>
          </p:cNvSpPr>
          <p:nvPr>
            <p:ph type="ftr" idx="5"/>
          </p:nvPr>
        </p:nvSpPr>
        <p:spPr/>
        <p:txBody>
          <a:bodyPr/>
          <a:p>
            <a:r>
              <a:t>Footer</a:t>
            </a:r>
          </a:p>
        </p:txBody>
      </p:sp>
      <p:sp>
        <p:nvSpPr>
          <p:cNvPr id="4" name="PlaceHolder 3"/>
          <p:cNvSpPr>
            <a:spLocks noGrp="1"/>
          </p:cNvSpPr>
          <p:nvPr>
            <p:ph type="sldNum" idx="6"/>
          </p:nvPr>
        </p:nvSpPr>
        <p:spPr/>
        <p:txBody>
          <a:bodyPr/>
          <a:p>
            <a:fld id="{0DADFDCE-0B32-47AD-820B-A082135D743E}" type="slidenum">
              <a:t>&lt;#&gt;</a:t>
            </a:fld>
          </a:p>
        </p:txBody>
      </p:sp>
      <p:sp>
        <p:nvSpPr>
          <p:cNvPr id="5" name="PlaceHolder 4"/>
          <p:cNvSpPr>
            <a:spLocks noGrp="1"/>
          </p:cNvSpPr>
          <p:nvPr>
            <p:ph type="dt" idx="4"/>
          </p:nvPr>
        </p:nvSpPr>
        <p:spPr/>
        <p:txBody>
          <a:bodyPr/>
          <a:p>
            <a:r>
              <a:rPr lang="uk-UA"/>
              <a:t/>
            </a: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56"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57"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58"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 name="PlaceHolder 5"/>
          <p:cNvSpPr>
            <a:spLocks noGrp="1"/>
          </p:cNvSpPr>
          <p:nvPr>
            <p:ph type="ftr" idx="5"/>
          </p:nvPr>
        </p:nvSpPr>
        <p:spPr/>
        <p:txBody>
          <a:bodyPr/>
          <a:p>
            <a:r>
              <a:t>Footer</a:t>
            </a:r>
          </a:p>
        </p:txBody>
      </p:sp>
      <p:sp>
        <p:nvSpPr>
          <p:cNvPr id="7" name="PlaceHolder 6"/>
          <p:cNvSpPr>
            <a:spLocks noGrp="1"/>
          </p:cNvSpPr>
          <p:nvPr>
            <p:ph type="sldNum" idx="6"/>
          </p:nvPr>
        </p:nvSpPr>
        <p:spPr/>
        <p:txBody>
          <a:bodyPr/>
          <a:p>
            <a:fld id="{E46A7A0C-FAD2-4FC3-BDAC-E537D8785BD7}" type="slidenum">
              <a:t>&lt;#&gt;</a:t>
            </a:fld>
          </a:p>
        </p:txBody>
      </p:sp>
      <p:sp>
        <p:nvSpPr>
          <p:cNvPr id="8" name="PlaceHolder 7"/>
          <p:cNvSpPr>
            <a:spLocks noGrp="1"/>
          </p:cNvSpPr>
          <p:nvPr>
            <p:ph type="dt" idx="4"/>
          </p:nvPr>
        </p:nvSpPr>
        <p:spPr/>
        <p:txBody>
          <a:bodyPr/>
          <a:p>
            <a:r>
              <a:rPr lang="uk-UA"/>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uk-UA" sz="3200" spc="-1" strike="noStrike">
              <a:solidFill>
                <a:srgbClr val="000000"/>
              </a:solidFill>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0F5D2CF4-BE1C-4D12-958D-B1D3F9BF441E}" type="slidenum">
              <a:t>&lt;#&gt;</a:t>
            </a:fld>
          </a:p>
        </p:txBody>
      </p:sp>
      <p:sp>
        <p:nvSpPr>
          <p:cNvPr id="6" name="PlaceHolder 5"/>
          <p:cNvSpPr>
            <a:spLocks noGrp="1"/>
          </p:cNvSpPr>
          <p:nvPr>
            <p:ph type="dt" idx="1"/>
          </p:nvPr>
        </p:nvSpPr>
        <p:spPr/>
        <p:txBody>
          <a:bodyPr/>
          <a:p>
            <a:r>
              <a:rPr lang="uk-UA"/>
              <a:t/>
            </a: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60"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2"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 name="PlaceHolder 5"/>
          <p:cNvSpPr>
            <a:spLocks noGrp="1"/>
          </p:cNvSpPr>
          <p:nvPr>
            <p:ph type="ftr" idx="5"/>
          </p:nvPr>
        </p:nvSpPr>
        <p:spPr/>
        <p:txBody>
          <a:bodyPr/>
          <a:p>
            <a:r>
              <a:t>Footer</a:t>
            </a:r>
          </a:p>
        </p:txBody>
      </p:sp>
      <p:sp>
        <p:nvSpPr>
          <p:cNvPr id="7" name="PlaceHolder 6"/>
          <p:cNvSpPr>
            <a:spLocks noGrp="1"/>
          </p:cNvSpPr>
          <p:nvPr>
            <p:ph type="sldNum" idx="6"/>
          </p:nvPr>
        </p:nvSpPr>
        <p:spPr/>
        <p:txBody>
          <a:bodyPr/>
          <a:p>
            <a:fld id="{530CDF7B-B414-48DD-B569-A315E7468DB4}" type="slidenum">
              <a:t>&lt;#&gt;</a:t>
            </a:fld>
          </a:p>
        </p:txBody>
      </p:sp>
      <p:sp>
        <p:nvSpPr>
          <p:cNvPr id="8" name="PlaceHolder 7"/>
          <p:cNvSpPr>
            <a:spLocks noGrp="1"/>
          </p:cNvSpPr>
          <p:nvPr>
            <p:ph type="dt" idx="4"/>
          </p:nvPr>
        </p:nvSpPr>
        <p:spPr/>
        <p:txBody>
          <a:bodyPr/>
          <a:p>
            <a:r>
              <a:rPr lang="uk-UA"/>
              <a:t/>
            </a: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64"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5"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6"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 name="PlaceHolder 5"/>
          <p:cNvSpPr>
            <a:spLocks noGrp="1"/>
          </p:cNvSpPr>
          <p:nvPr>
            <p:ph type="ftr" idx="5"/>
          </p:nvPr>
        </p:nvSpPr>
        <p:spPr/>
        <p:txBody>
          <a:bodyPr/>
          <a:p>
            <a:r>
              <a:t>Footer</a:t>
            </a:r>
          </a:p>
        </p:txBody>
      </p:sp>
      <p:sp>
        <p:nvSpPr>
          <p:cNvPr id="7" name="PlaceHolder 6"/>
          <p:cNvSpPr>
            <a:spLocks noGrp="1"/>
          </p:cNvSpPr>
          <p:nvPr>
            <p:ph type="sldNum" idx="6"/>
          </p:nvPr>
        </p:nvSpPr>
        <p:spPr/>
        <p:txBody>
          <a:bodyPr/>
          <a:p>
            <a:fld id="{DCC0E33A-A578-4E07-9DF3-3C6C108874AD}" type="slidenum">
              <a:t>&lt;#&gt;</a:t>
            </a:fld>
          </a:p>
        </p:txBody>
      </p:sp>
      <p:sp>
        <p:nvSpPr>
          <p:cNvPr id="8" name="PlaceHolder 7"/>
          <p:cNvSpPr>
            <a:spLocks noGrp="1"/>
          </p:cNvSpPr>
          <p:nvPr>
            <p:ph type="dt" idx="4"/>
          </p:nvPr>
        </p:nvSpPr>
        <p:spPr/>
        <p:txBody>
          <a:bodyPr/>
          <a:p>
            <a:r>
              <a:rPr lang="uk-UA"/>
              <a:t/>
            </a: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68"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9"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5" name="PlaceHolder 4"/>
          <p:cNvSpPr>
            <a:spLocks noGrp="1"/>
          </p:cNvSpPr>
          <p:nvPr>
            <p:ph type="ftr" idx="5"/>
          </p:nvPr>
        </p:nvSpPr>
        <p:spPr/>
        <p:txBody>
          <a:bodyPr/>
          <a:p>
            <a:r>
              <a:t>Footer</a:t>
            </a:r>
          </a:p>
        </p:txBody>
      </p:sp>
      <p:sp>
        <p:nvSpPr>
          <p:cNvPr id="6" name="PlaceHolder 5"/>
          <p:cNvSpPr>
            <a:spLocks noGrp="1"/>
          </p:cNvSpPr>
          <p:nvPr>
            <p:ph type="sldNum" idx="6"/>
          </p:nvPr>
        </p:nvSpPr>
        <p:spPr/>
        <p:txBody>
          <a:bodyPr/>
          <a:p>
            <a:fld id="{B90E21EF-45EA-4F6F-BF1A-01BE0BD4FAD6}" type="slidenum">
              <a:t>&lt;#&gt;</a:t>
            </a:fld>
          </a:p>
        </p:txBody>
      </p:sp>
      <p:sp>
        <p:nvSpPr>
          <p:cNvPr id="7" name="PlaceHolder 6"/>
          <p:cNvSpPr>
            <a:spLocks noGrp="1"/>
          </p:cNvSpPr>
          <p:nvPr>
            <p:ph type="dt" idx="4"/>
          </p:nvPr>
        </p:nvSpPr>
        <p:spPr/>
        <p:txBody>
          <a:bodyPr/>
          <a:p>
            <a:r>
              <a:rPr lang="uk-UA"/>
              <a:t/>
            </a: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7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2"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3"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4"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 name="PlaceHolder 6"/>
          <p:cNvSpPr>
            <a:spLocks noGrp="1"/>
          </p:cNvSpPr>
          <p:nvPr>
            <p:ph type="ftr" idx="5"/>
          </p:nvPr>
        </p:nvSpPr>
        <p:spPr/>
        <p:txBody>
          <a:bodyPr/>
          <a:p>
            <a:r>
              <a:t>Footer</a:t>
            </a:r>
          </a:p>
        </p:txBody>
      </p:sp>
      <p:sp>
        <p:nvSpPr>
          <p:cNvPr id="8" name="PlaceHolder 7"/>
          <p:cNvSpPr>
            <a:spLocks noGrp="1"/>
          </p:cNvSpPr>
          <p:nvPr>
            <p:ph type="sldNum" idx="6"/>
          </p:nvPr>
        </p:nvSpPr>
        <p:spPr/>
        <p:txBody>
          <a:bodyPr/>
          <a:p>
            <a:fld id="{7A24BEFD-4FB6-4790-98CE-3EF5F716C6AE}" type="slidenum">
              <a:t>&lt;#&gt;</a:t>
            </a:fld>
          </a:p>
        </p:txBody>
      </p:sp>
      <p:sp>
        <p:nvSpPr>
          <p:cNvPr id="9" name="PlaceHolder 8"/>
          <p:cNvSpPr>
            <a:spLocks noGrp="1"/>
          </p:cNvSpPr>
          <p:nvPr>
            <p:ph type="dt" idx="4"/>
          </p:nvPr>
        </p:nvSpPr>
        <p:spPr/>
        <p:txBody>
          <a:bodyPr/>
          <a:p>
            <a:r>
              <a:rPr lang="uk-UA"/>
              <a:t/>
            </a: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76"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7"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8"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79"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80"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81"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9" name="PlaceHolder 8"/>
          <p:cNvSpPr>
            <a:spLocks noGrp="1"/>
          </p:cNvSpPr>
          <p:nvPr>
            <p:ph type="ftr" idx="5"/>
          </p:nvPr>
        </p:nvSpPr>
        <p:spPr/>
        <p:txBody>
          <a:bodyPr/>
          <a:p>
            <a:r>
              <a:t>Footer</a:t>
            </a:r>
          </a:p>
        </p:txBody>
      </p:sp>
      <p:sp>
        <p:nvSpPr>
          <p:cNvPr id="10" name="PlaceHolder 9"/>
          <p:cNvSpPr>
            <a:spLocks noGrp="1"/>
          </p:cNvSpPr>
          <p:nvPr>
            <p:ph type="sldNum" idx="6"/>
          </p:nvPr>
        </p:nvSpPr>
        <p:spPr/>
        <p:txBody>
          <a:bodyPr/>
          <a:p>
            <a:fld id="{40FBDA4D-5F74-4539-AF10-F87786BFA947}" type="slidenum">
              <a:t>&lt;#&gt;</a:t>
            </a:fld>
          </a:p>
        </p:txBody>
      </p:sp>
      <p:sp>
        <p:nvSpPr>
          <p:cNvPr id="11" name="PlaceHolder 10"/>
          <p:cNvSpPr>
            <a:spLocks noGrp="1"/>
          </p:cNvSpPr>
          <p:nvPr>
            <p:ph type="dt" idx="4"/>
          </p:nvPr>
        </p:nvSpPr>
        <p:spPr/>
        <p:txBody>
          <a:bodyPr/>
          <a:p>
            <a:r>
              <a:rPr lang="uk-UA"/>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8"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8A55AD4E-42F4-4170-B94C-C8500AC0A53F}" type="slidenum">
              <a:t>&lt;#&gt;</a:t>
            </a:fld>
          </a:p>
        </p:txBody>
      </p:sp>
      <p:sp>
        <p:nvSpPr>
          <p:cNvPr id="6" name="PlaceHolder 5"/>
          <p:cNvSpPr>
            <a:spLocks noGrp="1"/>
          </p:cNvSpPr>
          <p:nvPr>
            <p:ph type="dt" idx="1"/>
          </p:nvPr>
        </p:nvSpPr>
        <p:spPr/>
        <p:txBody>
          <a:bodyPr/>
          <a:p>
            <a:r>
              <a:rPr lang="uk-UA"/>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10"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11"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FA40F645-203C-46D2-AE38-5B7E200E0F77}" type="slidenum">
              <a:t>&lt;#&gt;</a:t>
            </a:fld>
          </a:p>
        </p:txBody>
      </p:sp>
      <p:sp>
        <p:nvSpPr>
          <p:cNvPr id="7" name="PlaceHolder 6"/>
          <p:cNvSpPr>
            <a:spLocks noGrp="1"/>
          </p:cNvSpPr>
          <p:nvPr>
            <p:ph type="dt" idx="1"/>
          </p:nvPr>
        </p:nvSpPr>
        <p:spPr/>
        <p:txBody>
          <a:bodyPr/>
          <a:p>
            <a:r>
              <a:rPr lang="uk-UA"/>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D1DC2800-AB88-4457-80D3-6240106165CD}" type="slidenum">
              <a:t>&lt;#&gt;</a:t>
            </a:fld>
          </a:p>
        </p:txBody>
      </p:sp>
      <p:sp>
        <p:nvSpPr>
          <p:cNvPr id="5" name="PlaceHolder 4"/>
          <p:cNvSpPr>
            <a:spLocks noGrp="1"/>
          </p:cNvSpPr>
          <p:nvPr>
            <p:ph type="dt" idx="1"/>
          </p:nvPr>
        </p:nvSpPr>
        <p:spPr/>
        <p:txBody>
          <a:bodyPr/>
          <a:p>
            <a:r>
              <a:rPr lang="uk-UA"/>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uk-UA" sz="3200" spc="-1" strike="noStrike">
              <a:solidFill>
                <a:srgbClr val="000000"/>
              </a:solidFill>
              <a:latin typeface="Arial"/>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6E811EEB-1875-4638-ACEA-8D6DE2E0C48B}" type="slidenum">
              <a:t>&lt;#&gt;</a:t>
            </a:fld>
          </a:p>
        </p:txBody>
      </p:sp>
      <p:sp>
        <p:nvSpPr>
          <p:cNvPr id="5" name="PlaceHolder 4"/>
          <p:cNvSpPr>
            <a:spLocks noGrp="1"/>
          </p:cNvSpPr>
          <p:nvPr>
            <p:ph type="dt" idx="1"/>
          </p:nvPr>
        </p:nvSpPr>
        <p:spPr/>
        <p:txBody>
          <a:bodyPr/>
          <a:p>
            <a:r>
              <a:rPr lang="uk-UA"/>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15"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16"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17"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B95FD5AF-107D-40C1-A310-1AEDA26BBE79}" type="slidenum">
              <a:t>&lt;#&gt;</a:t>
            </a:fld>
          </a:p>
        </p:txBody>
      </p:sp>
      <p:sp>
        <p:nvSpPr>
          <p:cNvPr id="8" name="PlaceHolder 7"/>
          <p:cNvSpPr>
            <a:spLocks noGrp="1"/>
          </p:cNvSpPr>
          <p:nvPr>
            <p:ph type="dt" idx="1"/>
          </p:nvPr>
        </p:nvSpPr>
        <p:spPr/>
        <p:txBody>
          <a:bodyPr/>
          <a:p>
            <a:r>
              <a:rPr lang="uk-UA"/>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19"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20"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21"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E78744E0-5C12-4A55-B7B7-C39269DCDD2D}" type="slidenum">
              <a:t>&lt;#&gt;</a:t>
            </a:fld>
          </a:p>
        </p:txBody>
      </p:sp>
      <p:sp>
        <p:nvSpPr>
          <p:cNvPr id="8" name="PlaceHolder 7"/>
          <p:cNvSpPr>
            <a:spLocks noGrp="1"/>
          </p:cNvSpPr>
          <p:nvPr>
            <p:ph type="dt" idx="1"/>
          </p:nvPr>
        </p:nvSpPr>
        <p:spPr/>
        <p:txBody>
          <a:bodyPr/>
          <a:p>
            <a:r>
              <a:rPr lang="uk-UA"/>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alibri"/>
            </a:endParaRPr>
          </a:p>
        </p:txBody>
      </p:sp>
      <p:sp>
        <p:nvSpPr>
          <p:cNvPr id="2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24"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25"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0000"/>
              </a:solidFill>
              <a:latin typeface="Calibri"/>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E90B9178-A514-44D5-A316-8D455BBB6E1C}" type="slidenum">
              <a:t>&lt;#&gt;</a:t>
            </a:fld>
          </a:p>
        </p:txBody>
      </p:sp>
      <p:sp>
        <p:nvSpPr>
          <p:cNvPr id="8" name="PlaceHolder 7"/>
          <p:cNvSpPr>
            <a:spLocks noGrp="1"/>
          </p:cNvSpPr>
          <p:nvPr>
            <p:ph type="dt" idx="1"/>
          </p:nvPr>
        </p:nvSpPr>
        <p:spPr/>
        <p:txBody>
          <a:bodyPr/>
          <a:p>
            <a:r>
              <a:rPr lang="uk-UA"/>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1523880" y="1122480"/>
            <a:ext cx="9143640" cy="2387160"/>
          </a:xfrm>
          <a:prstGeom prst="rect">
            <a:avLst/>
          </a:prstGeom>
          <a:noFill/>
          <a:ln w="0">
            <a:noFill/>
          </a:ln>
        </p:spPr>
        <p:txBody>
          <a:bodyPr anchor="b">
            <a:noAutofit/>
          </a:bodyPr>
          <a:p>
            <a:pPr indent="0" algn="ctr">
              <a:lnSpc>
                <a:spcPct val="90000"/>
              </a:lnSpc>
              <a:buNone/>
            </a:pPr>
            <a:r>
              <a:rPr b="0" lang="ru-RU" sz="6000" spc="-1" strike="noStrike">
                <a:solidFill>
                  <a:srgbClr val="000000"/>
                </a:solidFill>
                <a:latin typeface="Calibri Light"/>
              </a:rPr>
              <a:t>Образец заголовка</a:t>
            </a:r>
            <a:endParaRPr b="0" lang="ru-RU" sz="6000" spc="-1" strike="noStrike">
              <a:solidFill>
                <a:srgbClr val="000000"/>
              </a:solidFill>
              <a:latin typeface="Calibri"/>
            </a:endParaRPr>
          </a:p>
        </p:txBody>
      </p:sp>
      <p:sp>
        <p:nvSpPr>
          <p:cNvPr id="1" name="PlaceHolder 2"/>
          <p:cNvSpPr>
            <a:spLocks noGrp="1"/>
          </p:cNvSpPr>
          <p:nvPr>
            <p:ph type="dt" idx="1"/>
          </p:nvPr>
        </p:nvSpPr>
        <p:spPr>
          <a:xfrm>
            <a:off x="838080" y="6356520"/>
            <a:ext cx="2742840" cy="364680"/>
          </a:xfrm>
          <a:prstGeom prst="rect">
            <a:avLst/>
          </a:prstGeom>
          <a:noFill/>
          <a:ln w="0">
            <a:noFill/>
          </a:ln>
        </p:spPr>
        <p:txBody>
          <a:bodyPr anchor="ctr">
            <a:noAutofit/>
          </a:bodyPr>
          <a:lstStyle>
            <a:lvl1pPr indent="0">
              <a:lnSpc>
                <a:spcPct val="100000"/>
              </a:lnSpc>
              <a:buNone/>
              <a:defRPr b="0" lang="ru-RU" sz="1200" spc="-1" strike="noStrike">
                <a:solidFill>
                  <a:srgbClr val="8b8b8b"/>
                </a:solidFill>
                <a:latin typeface="Calibri"/>
              </a:defRPr>
            </a:lvl1pPr>
          </a:lstStyle>
          <a:p>
            <a:pPr indent="0">
              <a:lnSpc>
                <a:spcPct val="100000"/>
              </a:lnSpc>
              <a:buNone/>
            </a:pPr>
            <a:r>
              <a:rPr b="0" lang="ru-RU" sz="1200" spc="-1" strike="noStrike">
                <a:solidFill>
                  <a:srgbClr val="8b8b8b"/>
                </a:solidFill>
                <a:latin typeface="Calibri"/>
              </a:rPr>
              <a:t>&lt;дата/час&gt;</a:t>
            </a:r>
            <a:endParaRPr b="0" lang="uk-UA" sz="1200" spc="-1" strike="noStrike">
              <a:solidFill>
                <a:srgbClr val="000000"/>
              </a:solidFill>
              <a:latin typeface="Times New Roman"/>
            </a:endParaRPr>
          </a:p>
        </p:txBody>
      </p:sp>
      <p:sp>
        <p:nvSpPr>
          <p:cNvPr id="2" name="PlaceHolder 3"/>
          <p:cNvSpPr>
            <a:spLocks noGrp="1"/>
          </p:cNvSpPr>
          <p:nvPr>
            <p:ph type="ftr" idx="2"/>
          </p:nvPr>
        </p:nvSpPr>
        <p:spPr>
          <a:xfrm>
            <a:off x="4038480" y="6356520"/>
            <a:ext cx="4114440" cy="364680"/>
          </a:xfrm>
          <a:prstGeom prst="rect">
            <a:avLst/>
          </a:prstGeom>
          <a:noFill/>
          <a:ln w="0">
            <a:noFill/>
          </a:ln>
        </p:spPr>
        <p:txBody>
          <a:bodyPr anchor="ctr">
            <a:noAutofit/>
          </a:bodyPr>
          <a:lstStyle>
            <a:lvl1pPr indent="0" algn="ctr">
              <a:buNone/>
              <a:defRPr b="0" lang="uk-UA" sz="1400" spc="-1" strike="noStrike">
                <a:solidFill>
                  <a:srgbClr val="000000"/>
                </a:solidFill>
                <a:latin typeface="Times New Roman"/>
              </a:defRPr>
            </a:lvl1pPr>
          </a:lstStyle>
          <a:p>
            <a:pPr indent="0" algn="ctr">
              <a:buNone/>
            </a:pPr>
            <a:r>
              <a:rPr b="0" lang="uk-UA" sz="1400" spc="-1" strike="noStrike">
                <a:solidFill>
                  <a:srgbClr val="000000"/>
                </a:solidFill>
                <a:latin typeface="Times New Roman"/>
              </a:rPr>
              <a:t>&lt;нижній колонтитул&gt;</a:t>
            </a:r>
            <a:endParaRPr b="0" lang="uk-UA" sz="1400" spc="-1" strike="noStrike">
              <a:solidFill>
                <a:srgbClr val="000000"/>
              </a:solidFill>
              <a:latin typeface="Times New Roman"/>
            </a:endParaRPr>
          </a:p>
        </p:txBody>
      </p:sp>
      <p:sp>
        <p:nvSpPr>
          <p:cNvPr id="3" name="PlaceHolder 4"/>
          <p:cNvSpPr>
            <a:spLocks noGrp="1"/>
          </p:cNvSpPr>
          <p:nvPr>
            <p:ph type="sldNum" idx="3"/>
          </p:nvPr>
        </p:nvSpPr>
        <p:spPr>
          <a:xfrm>
            <a:off x="8610480" y="6356520"/>
            <a:ext cx="2742840" cy="364680"/>
          </a:xfrm>
          <a:prstGeom prst="rect">
            <a:avLst/>
          </a:prstGeom>
          <a:noFill/>
          <a:ln w="0">
            <a:noFill/>
          </a:ln>
        </p:spPr>
        <p:txBody>
          <a:bodyPr anchor="ctr">
            <a:noAutofit/>
          </a:bodyPr>
          <a:lstStyle>
            <a:lvl1pPr indent="0" algn="r">
              <a:lnSpc>
                <a:spcPct val="100000"/>
              </a:lnSpc>
              <a:buNone/>
              <a:defRPr b="0" lang="ru-RU" sz="1200" spc="-1" strike="noStrike">
                <a:solidFill>
                  <a:srgbClr val="8b8b8b"/>
                </a:solidFill>
                <a:latin typeface="Calibri"/>
              </a:defRPr>
            </a:lvl1pPr>
          </a:lstStyle>
          <a:p>
            <a:pPr indent="0" algn="r">
              <a:lnSpc>
                <a:spcPct val="100000"/>
              </a:lnSpc>
              <a:buNone/>
            </a:pPr>
            <a:fld id="{483CAD66-4B81-474E-88D9-092D595FB953}" type="slidenum">
              <a:rPr b="0" lang="ru-RU" sz="1200" spc="-1" strike="noStrike">
                <a:solidFill>
                  <a:srgbClr val="8b8b8b"/>
                </a:solidFill>
                <a:latin typeface="Calibri"/>
              </a:rPr>
              <a:t>&lt;номер&gt;</a:t>
            </a:fld>
            <a:endParaRPr b="0" lang="uk-UA" sz="1200" spc="-1" strike="noStrike">
              <a:solidFill>
                <a:srgbClr val="000000"/>
              </a:solidFill>
              <a:latin typeface="Times New Roman"/>
            </a:endParaRPr>
          </a:p>
        </p:txBody>
      </p:sp>
      <p:sp>
        <p:nvSpPr>
          <p:cNvPr id="4"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ru-RU" sz="2800" spc="-1" strike="noStrike">
                <a:solidFill>
                  <a:srgbClr val="000000"/>
                </a:solidFill>
                <a:latin typeface="Calibri"/>
              </a:rPr>
              <a:t>Для редагування структури клацніть мишею</a:t>
            </a:r>
            <a:endParaRPr b="0" lang="ru-RU" sz="2800" spc="-1" strike="noStrike">
              <a:solidFill>
                <a:srgbClr val="000000"/>
              </a:solidFill>
              <a:latin typeface="Calibri"/>
            </a:endParaRPr>
          </a:p>
          <a:p>
            <a:pPr lvl="1" marL="864000" indent="-324000">
              <a:lnSpc>
                <a:spcPct val="90000"/>
              </a:lnSpc>
              <a:spcBef>
                <a:spcPts val="1134"/>
              </a:spcBef>
              <a:buClr>
                <a:srgbClr val="000000"/>
              </a:buClr>
              <a:buSzPct val="75000"/>
              <a:buFont typeface="Symbol" charset="2"/>
              <a:buChar char=""/>
            </a:pPr>
            <a:r>
              <a:rPr b="0" lang="ru-RU" sz="2000" spc="-1" strike="noStrike">
                <a:solidFill>
                  <a:srgbClr val="000000"/>
                </a:solidFill>
                <a:latin typeface="Calibri"/>
              </a:rPr>
              <a:t>Другий рівень структури</a:t>
            </a:r>
            <a:endParaRPr b="0" lang="ru-RU" sz="2000" spc="-1" strike="noStrike">
              <a:solidFill>
                <a:srgbClr val="000000"/>
              </a:solidFill>
              <a:latin typeface="Calibri"/>
            </a:endParaRPr>
          </a:p>
          <a:p>
            <a:pPr lvl="2" marL="1296000" indent="-288000">
              <a:lnSpc>
                <a:spcPct val="90000"/>
              </a:lnSpc>
              <a:spcBef>
                <a:spcPts val="850"/>
              </a:spcBef>
              <a:buClr>
                <a:srgbClr val="000000"/>
              </a:buClr>
              <a:buSzPct val="45000"/>
              <a:buFont typeface="Wingdings" charset="2"/>
              <a:buChar char=""/>
            </a:pPr>
            <a:r>
              <a:rPr b="0" lang="ru-RU" sz="1800" spc="-1" strike="noStrike">
                <a:solidFill>
                  <a:srgbClr val="000000"/>
                </a:solidFill>
                <a:latin typeface="Calibri"/>
              </a:rPr>
              <a:t>Третій рівень структури</a:t>
            </a:r>
            <a:endParaRPr b="0" lang="ru-RU" sz="1800" spc="-1" strike="noStrike">
              <a:solidFill>
                <a:srgbClr val="000000"/>
              </a:solidFill>
              <a:latin typeface="Calibri"/>
            </a:endParaRPr>
          </a:p>
          <a:p>
            <a:pPr lvl="3" marL="1728000" indent="-216000">
              <a:lnSpc>
                <a:spcPct val="90000"/>
              </a:lnSpc>
              <a:spcBef>
                <a:spcPts val="567"/>
              </a:spcBef>
              <a:buClr>
                <a:srgbClr val="000000"/>
              </a:buClr>
              <a:buSzPct val="75000"/>
              <a:buFont typeface="Symbol" charset="2"/>
              <a:buChar char=""/>
            </a:pPr>
            <a:r>
              <a:rPr b="0" lang="ru-RU" sz="1800" spc="-1" strike="noStrike">
                <a:solidFill>
                  <a:srgbClr val="000000"/>
                </a:solidFill>
                <a:latin typeface="Calibri"/>
              </a:rPr>
              <a:t>Четвертий рівень структури</a:t>
            </a:r>
            <a:endParaRPr b="0" lang="ru-RU" sz="1800" spc="-1" strike="noStrike">
              <a:solidFill>
                <a:srgbClr val="000000"/>
              </a:solidFill>
              <a:latin typeface="Calibri"/>
            </a:endParaRPr>
          </a:p>
          <a:p>
            <a:pPr lvl="4" marL="2160000" indent="-216000">
              <a:lnSpc>
                <a:spcPct val="90000"/>
              </a:lnSpc>
              <a:spcBef>
                <a:spcPts val="283"/>
              </a:spcBef>
              <a:buClr>
                <a:srgbClr val="000000"/>
              </a:buClr>
              <a:buSzPct val="45000"/>
              <a:buFont typeface="Wingdings" charset="2"/>
              <a:buChar char=""/>
            </a:pPr>
            <a:r>
              <a:rPr b="0" lang="ru-RU" sz="2000" spc="-1" strike="noStrike">
                <a:solidFill>
                  <a:srgbClr val="000000"/>
                </a:solidFill>
                <a:latin typeface="Calibri"/>
              </a:rPr>
              <a:t>П'ятий рівень структури</a:t>
            </a:r>
            <a:endParaRPr b="0" lang="ru-RU" sz="2000" spc="-1" strike="noStrike">
              <a:solidFill>
                <a:srgbClr val="000000"/>
              </a:solidFill>
              <a:latin typeface="Calibri"/>
            </a:endParaRPr>
          </a:p>
          <a:p>
            <a:pPr lvl="5" marL="2592000" indent="-216000">
              <a:lnSpc>
                <a:spcPct val="90000"/>
              </a:lnSpc>
              <a:spcBef>
                <a:spcPts val="283"/>
              </a:spcBef>
              <a:buClr>
                <a:srgbClr val="000000"/>
              </a:buClr>
              <a:buSzPct val="45000"/>
              <a:buFont typeface="Wingdings" charset="2"/>
              <a:buChar char=""/>
            </a:pPr>
            <a:r>
              <a:rPr b="0" lang="ru-RU" sz="2000" spc="-1" strike="noStrike">
                <a:solidFill>
                  <a:srgbClr val="000000"/>
                </a:solidFill>
                <a:latin typeface="Calibri"/>
              </a:rPr>
              <a:t>Шостий рівень структури</a:t>
            </a:r>
            <a:endParaRPr b="0" lang="ru-RU" sz="2000" spc="-1" strike="noStrike">
              <a:solidFill>
                <a:srgbClr val="000000"/>
              </a:solidFill>
              <a:latin typeface="Calibri"/>
            </a:endParaRPr>
          </a:p>
          <a:p>
            <a:pPr lvl="6" marL="3024000" indent="-216000">
              <a:lnSpc>
                <a:spcPct val="90000"/>
              </a:lnSpc>
              <a:spcBef>
                <a:spcPts val="283"/>
              </a:spcBef>
              <a:buClr>
                <a:srgbClr val="000000"/>
              </a:buClr>
              <a:buSzPct val="45000"/>
              <a:buFont typeface="Wingdings" charset="2"/>
              <a:buChar char=""/>
            </a:pPr>
            <a:r>
              <a:rPr b="0" lang="ru-RU" sz="2000" spc="-1" strike="noStrike">
                <a:solidFill>
                  <a:srgbClr val="000000"/>
                </a:solidFill>
                <a:latin typeface="Calibri"/>
              </a:rPr>
              <a:t>Сьомий рівень структури</a:t>
            </a:r>
            <a:endParaRPr b="0" lang="ru-RU"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dt" idx="4"/>
          </p:nvPr>
        </p:nvSpPr>
        <p:spPr>
          <a:xfrm>
            <a:off x="838080" y="6356520"/>
            <a:ext cx="2742840" cy="364680"/>
          </a:xfrm>
          <a:prstGeom prst="rect">
            <a:avLst/>
          </a:prstGeom>
          <a:noFill/>
          <a:ln w="0">
            <a:noFill/>
          </a:ln>
        </p:spPr>
        <p:txBody>
          <a:bodyPr anchor="ctr">
            <a:noAutofit/>
          </a:bodyPr>
          <a:lstStyle>
            <a:lvl1pPr indent="0">
              <a:lnSpc>
                <a:spcPct val="100000"/>
              </a:lnSpc>
              <a:buNone/>
              <a:defRPr b="0" lang="ru-RU" sz="1200" spc="-1" strike="noStrike">
                <a:solidFill>
                  <a:srgbClr val="8b8b8b"/>
                </a:solidFill>
                <a:latin typeface="Calibri"/>
              </a:defRPr>
            </a:lvl1pPr>
          </a:lstStyle>
          <a:p>
            <a:pPr indent="0">
              <a:lnSpc>
                <a:spcPct val="100000"/>
              </a:lnSpc>
              <a:buNone/>
            </a:pPr>
            <a:r>
              <a:rPr b="0" lang="ru-RU" sz="1200" spc="-1" strike="noStrike">
                <a:solidFill>
                  <a:srgbClr val="8b8b8b"/>
                </a:solidFill>
                <a:latin typeface="Calibri"/>
              </a:rPr>
              <a:t>&lt;дата/час&gt;</a:t>
            </a:r>
            <a:endParaRPr b="0" lang="uk-UA" sz="1200" spc="-1" strike="noStrike">
              <a:solidFill>
                <a:srgbClr val="000000"/>
              </a:solidFill>
              <a:latin typeface="Times New Roman"/>
            </a:endParaRPr>
          </a:p>
        </p:txBody>
      </p:sp>
      <p:sp>
        <p:nvSpPr>
          <p:cNvPr id="42" name="PlaceHolder 2"/>
          <p:cNvSpPr>
            <a:spLocks noGrp="1"/>
          </p:cNvSpPr>
          <p:nvPr>
            <p:ph type="ftr" idx="5"/>
          </p:nvPr>
        </p:nvSpPr>
        <p:spPr>
          <a:xfrm>
            <a:off x="4038480" y="6356520"/>
            <a:ext cx="4114440" cy="364680"/>
          </a:xfrm>
          <a:prstGeom prst="rect">
            <a:avLst/>
          </a:prstGeom>
          <a:noFill/>
          <a:ln w="0">
            <a:noFill/>
          </a:ln>
        </p:spPr>
        <p:txBody>
          <a:bodyPr anchor="ctr">
            <a:noAutofit/>
          </a:bodyPr>
          <a:lstStyle>
            <a:lvl1pPr indent="0" algn="ctr">
              <a:buNone/>
              <a:defRPr b="0" lang="uk-UA" sz="1400" spc="-1" strike="noStrike">
                <a:solidFill>
                  <a:srgbClr val="000000"/>
                </a:solidFill>
                <a:latin typeface="Times New Roman"/>
              </a:defRPr>
            </a:lvl1pPr>
          </a:lstStyle>
          <a:p>
            <a:pPr indent="0" algn="ctr">
              <a:buNone/>
            </a:pPr>
            <a:r>
              <a:rPr b="0" lang="uk-UA" sz="1400" spc="-1" strike="noStrike">
                <a:solidFill>
                  <a:srgbClr val="000000"/>
                </a:solidFill>
                <a:latin typeface="Times New Roman"/>
              </a:rPr>
              <a:t>&lt;нижній колонтитул&gt;</a:t>
            </a:r>
            <a:endParaRPr b="0" lang="uk-UA" sz="1400" spc="-1" strike="noStrike">
              <a:solidFill>
                <a:srgbClr val="000000"/>
              </a:solidFill>
              <a:latin typeface="Times New Roman"/>
            </a:endParaRPr>
          </a:p>
        </p:txBody>
      </p:sp>
      <p:sp>
        <p:nvSpPr>
          <p:cNvPr id="43" name="PlaceHolder 3"/>
          <p:cNvSpPr>
            <a:spLocks noGrp="1"/>
          </p:cNvSpPr>
          <p:nvPr>
            <p:ph type="sldNum" idx="6"/>
          </p:nvPr>
        </p:nvSpPr>
        <p:spPr>
          <a:xfrm>
            <a:off x="8610480" y="6356520"/>
            <a:ext cx="2742840" cy="364680"/>
          </a:xfrm>
          <a:prstGeom prst="rect">
            <a:avLst/>
          </a:prstGeom>
          <a:noFill/>
          <a:ln w="0">
            <a:noFill/>
          </a:ln>
        </p:spPr>
        <p:txBody>
          <a:bodyPr anchor="ctr">
            <a:noAutofit/>
          </a:bodyPr>
          <a:lstStyle>
            <a:lvl1pPr indent="0" algn="r">
              <a:lnSpc>
                <a:spcPct val="100000"/>
              </a:lnSpc>
              <a:buNone/>
              <a:defRPr b="0" lang="ru-RU" sz="1200" spc="-1" strike="noStrike">
                <a:solidFill>
                  <a:srgbClr val="8b8b8b"/>
                </a:solidFill>
                <a:latin typeface="Calibri"/>
              </a:defRPr>
            </a:lvl1pPr>
          </a:lstStyle>
          <a:p>
            <a:pPr indent="0" algn="r">
              <a:lnSpc>
                <a:spcPct val="100000"/>
              </a:lnSpc>
              <a:buNone/>
            </a:pPr>
            <a:fld id="{6B9D7F35-D78E-44A7-9257-896055525A11}" type="slidenum">
              <a:rPr b="0" lang="ru-RU" sz="1200" spc="-1" strike="noStrike">
                <a:solidFill>
                  <a:srgbClr val="8b8b8b"/>
                </a:solidFill>
                <a:latin typeface="Calibri"/>
              </a:rPr>
              <a:t>&lt;номер&gt;</a:t>
            </a:fld>
            <a:endParaRPr b="0" lang="uk-UA" sz="1200" spc="-1" strike="noStrike">
              <a:solidFill>
                <a:srgbClr val="000000"/>
              </a:solidFill>
              <a:latin typeface="Times New Roman"/>
            </a:endParaRPr>
          </a:p>
        </p:txBody>
      </p:sp>
      <p:sp>
        <p:nvSpPr>
          <p:cNvPr id="44" name="PlaceHolder 4"/>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r>
              <a:rPr b="0" lang="ru-RU" sz="1800" spc="-1" strike="noStrike">
                <a:solidFill>
                  <a:srgbClr val="000000"/>
                </a:solidFill>
                <a:latin typeface="Calibri"/>
              </a:rPr>
              <a:t>Для правки тексту заголовка клацніть мишею</a:t>
            </a:r>
            <a:endParaRPr b="0" lang="ru-RU" sz="1800" spc="-1" strike="noStrike">
              <a:solidFill>
                <a:srgbClr val="000000"/>
              </a:solidFill>
              <a:latin typeface="Calibri"/>
            </a:endParaRPr>
          </a:p>
        </p:txBody>
      </p:sp>
      <p:sp>
        <p:nvSpPr>
          <p:cNvPr id="45"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ru-RU" sz="2800" spc="-1" strike="noStrike">
                <a:solidFill>
                  <a:srgbClr val="000000"/>
                </a:solidFill>
                <a:latin typeface="Calibri"/>
              </a:rPr>
              <a:t>Для редагування структури клацніть мишею</a:t>
            </a:r>
            <a:endParaRPr b="0" lang="ru-RU" sz="2800" spc="-1" strike="noStrike">
              <a:solidFill>
                <a:srgbClr val="000000"/>
              </a:solidFill>
              <a:latin typeface="Calibri"/>
            </a:endParaRPr>
          </a:p>
          <a:p>
            <a:pPr lvl="1" marL="864000" indent="-324000">
              <a:lnSpc>
                <a:spcPct val="90000"/>
              </a:lnSpc>
              <a:spcBef>
                <a:spcPts val="1134"/>
              </a:spcBef>
              <a:buClr>
                <a:srgbClr val="000000"/>
              </a:buClr>
              <a:buSzPct val="75000"/>
              <a:buFont typeface="Symbol" charset="2"/>
              <a:buChar char=""/>
            </a:pPr>
            <a:r>
              <a:rPr b="0" lang="ru-RU" sz="2000" spc="-1" strike="noStrike">
                <a:solidFill>
                  <a:srgbClr val="000000"/>
                </a:solidFill>
                <a:latin typeface="Calibri"/>
              </a:rPr>
              <a:t>Другий рівень структури</a:t>
            </a:r>
            <a:endParaRPr b="0" lang="ru-RU" sz="2000" spc="-1" strike="noStrike">
              <a:solidFill>
                <a:srgbClr val="000000"/>
              </a:solidFill>
              <a:latin typeface="Calibri"/>
            </a:endParaRPr>
          </a:p>
          <a:p>
            <a:pPr lvl="2" marL="1296000" indent="-288000">
              <a:lnSpc>
                <a:spcPct val="90000"/>
              </a:lnSpc>
              <a:spcBef>
                <a:spcPts val="850"/>
              </a:spcBef>
              <a:buClr>
                <a:srgbClr val="000000"/>
              </a:buClr>
              <a:buSzPct val="45000"/>
              <a:buFont typeface="Wingdings" charset="2"/>
              <a:buChar char=""/>
            </a:pPr>
            <a:r>
              <a:rPr b="0" lang="ru-RU" sz="1800" spc="-1" strike="noStrike">
                <a:solidFill>
                  <a:srgbClr val="000000"/>
                </a:solidFill>
                <a:latin typeface="Calibri"/>
              </a:rPr>
              <a:t>Третій рівень структури</a:t>
            </a:r>
            <a:endParaRPr b="0" lang="ru-RU" sz="1800" spc="-1" strike="noStrike">
              <a:solidFill>
                <a:srgbClr val="000000"/>
              </a:solidFill>
              <a:latin typeface="Calibri"/>
            </a:endParaRPr>
          </a:p>
          <a:p>
            <a:pPr lvl="3" marL="1728000" indent="-216000">
              <a:lnSpc>
                <a:spcPct val="90000"/>
              </a:lnSpc>
              <a:spcBef>
                <a:spcPts val="567"/>
              </a:spcBef>
              <a:buClr>
                <a:srgbClr val="000000"/>
              </a:buClr>
              <a:buSzPct val="75000"/>
              <a:buFont typeface="Symbol" charset="2"/>
              <a:buChar char=""/>
            </a:pPr>
            <a:r>
              <a:rPr b="0" lang="ru-RU" sz="1800" spc="-1" strike="noStrike">
                <a:solidFill>
                  <a:srgbClr val="000000"/>
                </a:solidFill>
                <a:latin typeface="Calibri"/>
              </a:rPr>
              <a:t>Четвертий рівень структури</a:t>
            </a:r>
            <a:endParaRPr b="0" lang="ru-RU" sz="1800" spc="-1" strike="noStrike">
              <a:solidFill>
                <a:srgbClr val="000000"/>
              </a:solidFill>
              <a:latin typeface="Calibri"/>
            </a:endParaRPr>
          </a:p>
          <a:p>
            <a:pPr lvl="4" marL="2160000" indent="-216000">
              <a:lnSpc>
                <a:spcPct val="90000"/>
              </a:lnSpc>
              <a:spcBef>
                <a:spcPts val="283"/>
              </a:spcBef>
              <a:buClr>
                <a:srgbClr val="000000"/>
              </a:buClr>
              <a:buSzPct val="45000"/>
              <a:buFont typeface="Wingdings" charset="2"/>
              <a:buChar char=""/>
            </a:pPr>
            <a:r>
              <a:rPr b="0" lang="ru-RU" sz="2000" spc="-1" strike="noStrike">
                <a:solidFill>
                  <a:srgbClr val="000000"/>
                </a:solidFill>
                <a:latin typeface="Calibri"/>
              </a:rPr>
              <a:t>П'ятий рівень структури</a:t>
            </a:r>
            <a:endParaRPr b="0" lang="ru-RU" sz="2000" spc="-1" strike="noStrike">
              <a:solidFill>
                <a:srgbClr val="000000"/>
              </a:solidFill>
              <a:latin typeface="Calibri"/>
            </a:endParaRPr>
          </a:p>
          <a:p>
            <a:pPr lvl="5" marL="2592000" indent="-216000">
              <a:lnSpc>
                <a:spcPct val="90000"/>
              </a:lnSpc>
              <a:spcBef>
                <a:spcPts val="283"/>
              </a:spcBef>
              <a:buClr>
                <a:srgbClr val="000000"/>
              </a:buClr>
              <a:buSzPct val="45000"/>
              <a:buFont typeface="Wingdings" charset="2"/>
              <a:buChar char=""/>
            </a:pPr>
            <a:r>
              <a:rPr b="0" lang="ru-RU" sz="2000" spc="-1" strike="noStrike">
                <a:solidFill>
                  <a:srgbClr val="000000"/>
                </a:solidFill>
                <a:latin typeface="Calibri"/>
              </a:rPr>
              <a:t>Шостий рівень структури</a:t>
            </a:r>
            <a:endParaRPr b="0" lang="ru-RU" sz="2000" spc="-1" strike="noStrike">
              <a:solidFill>
                <a:srgbClr val="000000"/>
              </a:solidFill>
              <a:latin typeface="Calibri"/>
            </a:endParaRPr>
          </a:p>
          <a:p>
            <a:pPr lvl="6" marL="3024000" indent="-216000">
              <a:lnSpc>
                <a:spcPct val="90000"/>
              </a:lnSpc>
              <a:spcBef>
                <a:spcPts val="283"/>
              </a:spcBef>
              <a:buClr>
                <a:srgbClr val="000000"/>
              </a:buClr>
              <a:buSzPct val="45000"/>
              <a:buFont typeface="Wingdings" charset="2"/>
              <a:buChar char=""/>
            </a:pPr>
            <a:r>
              <a:rPr b="0" lang="ru-RU" sz="2000" spc="-1" strike="noStrike">
                <a:solidFill>
                  <a:srgbClr val="000000"/>
                </a:solidFill>
                <a:latin typeface="Calibri"/>
              </a:rPr>
              <a:t>Сьомий рівень структури</a:t>
            </a:r>
            <a:endParaRPr b="0" lang="ru-RU"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png"/><Relationship Id="rId3"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8.png"/><Relationship Id="rId3"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9.png"/><Relationship Id="rId3"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10.wmf"/><Relationship Id="rId3" Type="http://schemas.openxmlformats.org/officeDocument/2006/relationships/image" Target="../media/image11.wmf"/><Relationship Id="rId4"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12.wmf"/><Relationship Id="rId3" Type="http://schemas.openxmlformats.org/officeDocument/2006/relationships/image" Target="../media/image13.png"/><Relationship Id="rId4"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14.png"/><Relationship Id="rId3"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4.png"/><Relationship Id="rId3"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15.png"/><Relationship Id="rId3"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16.png"/><Relationship Id="rId3"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3.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17.png"/><Relationship Id="rId3"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image" Target="../media/image19.jpeg"/><Relationship Id="rId3" Type="http://schemas.openxmlformats.org/officeDocument/2006/relationships/image" Target="../media/image20.png"/><Relationship Id="rId4"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5.png"/><Relationship Id="rId3"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6.png"/><Relationship Id="rId3"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7.png"/><Relationship Id="rId3"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8" name="Рисунок 5" descr=""/>
          <p:cNvPicPr/>
          <p:nvPr/>
        </p:nvPicPr>
        <p:blipFill>
          <a:blip r:embed="rId1"/>
          <a:stretch/>
        </p:blipFill>
        <p:spPr>
          <a:xfrm>
            <a:off x="33120" y="0"/>
            <a:ext cx="12191760" cy="6857640"/>
          </a:xfrm>
          <a:prstGeom prst="rect">
            <a:avLst/>
          </a:prstGeom>
          <a:ln w="0">
            <a:noFill/>
          </a:ln>
        </p:spPr>
      </p:pic>
      <p:sp>
        <p:nvSpPr>
          <p:cNvPr id="89" name="PlaceHolder 1"/>
          <p:cNvSpPr>
            <a:spLocks noGrp="1"/>
          </p:cNvSpPr>
          <p:nvPr>
            <p:ph type="title"/>
          </p:nvPr>
        </p:nvSpPr>
        <p:spPr>
          <a:xfrm>
            <a:off x="2752200" y="374760"/>
            <a:ext cx="6062040" cy="4151160"/>
          </a:xfrm>
          <a:prstGeom prst="rect">
            <a:avLst/>
          </a:prstGeom>
          <a:noFill/>
          <a:ln w="0">
            <a:noFill/>
          </a:ln>
        </p:spPr>
        <p:txBody>
          <a:bodyPr anchor="b">
            <a:normAutofit fontScale="98000"/>
          </a:bodyPr>
          <a:p>
            <a:pPr indent="0" algn="ctr">
              <a:lnSpc>
                <a:spcPct val="90000"/>
              </a:lnSpc>
              <a:buNone/>
            </a:pPr>
            <a:r>
              <a:rPr b="0" lang="ru-RU" sz="6000" spc="-1" strike="noStrike">
                <a:solidFill>
                  <a:srgbClr val="c00000"/>
                </a:solidFill>
                <a:latin typeface="Times New Roman"/>
                <a:ea typeface="MingLiU-ExtB"/>
              </a:rPr>
              <a:t>Презентація на тему</a:t>
            </a:r>
            <a:r>
              <a:rPr b="0" lang="en-US" sz="6000" spc="-1" strike="noStrike">
                <a:solidFill>
                  <a:srgbClr val="c00000"/>
                </a:solidFill>
                <a:latin typeface="Bahnschrift Light"/>
                <a:ea typeface="MingLiU-ExtB"/>
              </a:rPr>
              <a:t>:</a:t>
            </a:r>
            <a:r>
              <a:rPr b="0" lang="ru-RU" sz="6000" spc="-1" strike="noStrike">
                <a:solidFill>
                  <a:srgbClr val="c00000"/>
                </a:solidFill>
                <a:latin typeface="Calibri Light"/>
                <a:ea typeface="MingLiU-ExtB"/>
              </a:rPr>
              <a:t> Рахунки </a:t>
            </a:r>
            <a:r>
              <a:rPr b="0" lang="uk-UA" sz="6000" spc="-1" strike="noStrike">
                <a:solidFill>
                  <a:srgbClr val="c00000"/>
                </a:solidFill>
                <a:latin typeface="Calibri Light"/>
                <a:ea typeface="MingLiU-ExtB"/>
              </a:rPr>
              <a:t>бухгалтерського обліку</a:t>
            </a:r>
            <a:r>
              <a:rPr b="0" lang="ru-RU" sz="6000" spc="-1" strike="noStrike">
                <a:solidFill>
                  <a:srgbClr val="c00000"/>
                </a:solidFill>
                <a:latin typeface="Calibri Light"/>
                <a:ea typeface="MingLiU-ExtB"/>
              </a:rPr>
              <a:t> і подвійний запис</a:t>
            </a:r>
            <a:endParaRPr b="0" lang="ru-RU" sz="6000" spc="-1" strike="noStrike">
              <a:solidFill>
                <a:srgbClr val="000000"/>
              </a:solidFill>
              <a:latin typeface="Calibri"/>
            </a:endParaRPr>
          </a:p>
        </p:txBody>
      </p:sp>
      <p:pic>
        <p:nvPicPr>
          <p:cNvPr id="90" name="Рисунок 3" descr=""/>
          <p:cNvPicPr/>
          <p:nvPr/>
        </p:nvPicPr>
        <p:blipFill>
          <a:blip r:embed="rId2"/>
          <a:stretch/>
        </p:blipFill>
        <p:spPr>
          <a:xfrm>
            <a:off x="4731840" y="4911840"/>
            <a:ext cx="1828440" cy="1560240"/>
          </a:xfrm>
          <a:prstGeom prst="rect">
            <a:avLst/>
          </a:prstGeom>
          <a:ln w="0">
            <a:noFill/>
          </a:ln>
        </p:spPr>
      </p:pic>
      <p:sp>
        <p:nvSpPr>
          <p:cNvPr id="91" name="TextBox 6"/>
          <p:cNvSpPr/>
          <p:nvPr/>
        </p:nvSpPr>
        <p:spPr>
          <a:xfrm>
            <a:off x="8275320" y="5532120"/>
            <a:ext cx="3410280" cy="36900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endParaRPr b="0" lang="ru-RU" sz="1800" spc="-1" strike="noStrike">
              <a:solidFill>
                <a:srgbClr val="c00000"/>
              </a:solidFill>
              <a:latin typeface="Book Antiqua"/>
            </a:endParaRPr>
          </a:p>
        </p:txBody>
      </p:sp>
    </p:spTree>
  </p:cSld>
  <mc:AlternateContent>
    <mc:Choice Requires="p14">
      <p:transition spd="med" p14:dur="800"/>
    </mc:Choice>
    <mc:Fallback>
      <p:transition spd="med"/>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9" name="Рисунок 1" descr=""/>
          <p:cNvPicPr/>
          <p:nvPr/>
        </p:nvPicPr>
        <p:blipFill>
          <a:blip r:embed="rId1"/>
          <a:stretch/>
        </p:blipFill>
        <p:spPr>
          <a:xfrm>
            <a:off x="0" y="0"/>
            <a:ext cx="12191760" cy="6857640"/>
          </a:xfrm>
          <a:prstGeom prst="rect">
            <a:avLst/>
          </a:prstGeom>
          <a:ln w="0">
            <a:noFill/>
          </a:ln>
        </p:spPr>
      </p:pic>
      <p:sp>
        <p:nvSpPr>
          <p:cNvPr id="130" name="Прямоугольник 2"/>
          <p:cNvSpPr/>
          <p:nvPr/>
        </p:nvSpPr>
        <p:spPr>
          <a:xfrm>
            <a:off x="1673280" y="1153080"/>
            <a:ext cx="9421200" cy="100404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i="1" lang="uk-UA" sz="2000" spc="-1" strike="noStrike">
                <a:solidFill>
                  <a:srgbClr val="c00000"/>
                </a:solidFill>
                <a:latin typeface="Calibri Light"/>
                <a:ea typeface="Segoe UI Black"/>
              </a:rPr>
              <a:t>Для того, щоб скласти бухгалтерське проведення та правильно визначити кореспонденцію рахунків, слід послідовно виконати такі  послідовні дії мислення:</a:t>
            </a:r>
            <a:endParaRPr b="0" lang="uk-UA" sz="2000" spc="-1" strike="noStrike">
              <a:solidFill>
                <a:srgbClr val="000000"/>
              </a:solidFill>
              <a:latin typeface="Arial"/>
            </a:endParaRPr>
          </a:p>
        </p:txBody>
      </p:sp>
      <p:sp>
        <p:nvSpPr>
          <p:cNvPr id="131" name="Прямоугольник 5"/>
          <p:cNvSpPr/>
          <p:nvPr/>
        </p:nvSpPr>
        <p:spPr>
          <a:xfrm>
            <a:off x="1714680" y="2444400"/>
            <a:ext cx="9376920" cy="2285640"/>
          </a:xfrm>
          <a:prstGeom prst="rect">
            <a:avLst/>
          </a:prstGeom>
          <a:noFill/>
          <a:ln w="0">
            <a:noFill/>
          </a:ln>
        </p:spPr>
        <p:style>
          <a:lnRef idx="0"/>
          <a:fillRef idx="0"/>
          <a:effectRef idx="0"/>
          <a:fontRef idx="minor"/>
        </p:style>
        <p:txBody>
          <a:bodyPr wrap="none" anchor="t">
            <a:spAutoFit/>
          </a:bodyPr>
          <a:p>
            <a:pPr marL="343080" indent="-343080">
              <a:lnSpc>
                <a:spcPct val="150000"/>
              </a:lnSpc>
              <a:buClr>
                <a:srgbClr val="ffc000"/>
              </a:buClr>
              <a:buFont typeface="Wingdings" charset="2"/>
              <a:buChar char=""/>
            </a:pPr>
            <a:r>
              <a:rPr b="0" lang="uk-UA" sz="2400" spc="-1" strike="noStrike">
                <a:solidFill>
                  <a:srgbClr val="ffc000"/>
                </a:solidFill>
                <a:latin typeface="Times New Roman"/>
                <a:ea typeface="Times New Roman"/>
              </a:rPr>
              <a:t>З’ясувати у чому полягає економічний зміст господарської операції;</a:t>
            </a:r>
            <a:endParaRPr b="0" lang="uk-UA" sz="2400" spc="-1" strike="noStrike">
              <a:solidFill>
                <a:srgbClr val="000000"/>
              </a:solidFill>
              <a:latin typeface="Arial"/>
            </a:endParaRPr>
          </a:p>
          <a:p>
            <a:pPr marL="343080" indent="-343080">
              <a:lnSpc>
                <a:spcPct val="150000"/>
              </a:lnSpc>
              <a:buClr>
                <a:srgbClr val="ffc000"/>
              </a:buClr>
              <a:buFont typeface="Wingdings" charset="2"/>
              <a:buChar char=""/>
            </a:pPr>
            <a:r>
              <a:rPr b="0" lang="uk-UA" sz="2400" spc="-1" strike="noStrike">
                <a:solidFill>
                  <a:srgbClr val="ffc000"/>
                </a:solidFill>
                <a:latin typeface="Times New Roman"/>
                <a:ea typeface="Times New Roman"/>
              </a:rPr>
              <a:t>Визначити, які об’єкти обліку залучені до неї;</a:t>
            </a:r>
            <a:endParaRPr b="0" lang="uk-UA" sz="2400" spc="-1" strike="noStrike">
              <a:solidFill>
                <a:srgbClr val="000000"/>
              </a:solidFill>
              <a:latin typeface="Arial"/>
            </a:endParaRPr>
          </a:p>
          <a:p>
            <a:pPr marL="343080" indent="-343080">
              <a:lnSpc>
                <a:spcPct val="150000"/>
              </a:lnSpc>
              <a:buClr>
                <a:srgbClr val="ffc000"/>
              </a:buClr>
              <a:buFont typeface="Wingdings" charset="2"/>
              <a:buChar char=""/>
            </a:pPr>
            <a:r>
              <a:rPr b="0" lang="uk-UA" sz="2400" spc="-1" strike="noStrike">
                <a:solidFill>
                  <a:srgbClr val="ffc000"/>
                </a:solidFill>
                <a:latin typeface="Times New Roman"/>
                <a:ea typeface="Times New Roman"/>
              </a:rPr>
              <a:t>Встановити характер змін об’єктів (збільшення чи зменшення).</a:t>
            </a:r>
            <a:endParaRPr b="0" lang="uk-UA" sz="2400" spc="-1" strike="noStrike">
              <a:solidFill>
                <a:srgbClr val="000000"/>
              </a:solidFill>
              <a:latin typeface="Arial"/>
            </a:endParaRPr>
          </a:p>
          <a:p>
            <a:pPr marL="343080" indent="-343080">
              <a:lnSpc>
                <a:spcPct val="150000"/>
              </a:lnSpc>
              <a:buClr>
                <a:srgbClr val="ffc000"/>
              </a:buClr>
              <a:buFont typeface="Wingdings" charset="2"/>
              <a:buChar char=""/>
            </a:pPr>
            <a:r>
              <a:rPr b="0" lang="uk-UA" sz="2400" spc="-1" strike="noStrike">
                <a:solidFill>
                  <a:srgbClr val="ffc000"/>
                </a:solidFill>
                <a:latin typeface="Times New Roman"/>
                <a:ea typeface="Times New Roman"/>
              </a:rPr>
              <a:t>Визначити необхідні рахунки та їх економічний зміст.</a:t>
            </a:r>
            <a:endParaRPr b="0" lang="uk-UA" sz="2400" spc="-1" strike="noStrike">
              <a:solidFill>
                <a:srgbClr val="000000"/>
              </a:solidFill>
              <a:latin typeface="Arial"/>
            </a:endParaRPr>
          </a:p>
        </p:txBody>
      </p:sp>
      <p:pic>
        <p:nvPicPr>
          <p:cNvPr id="132" name="Рисунок 3" descr=""/>
          <p:cNvPicPr/>
          <p:nvPr/>
        </p:nvPicPr>
        <p:blipFill>
          <a:blip r:embed="rId2"/>
          <a:stretch/>
        </p:blipFill>
        <p:spPr>
          <a:xfrm>
            <a:off x="201240" y="4485240"/>
            <a:ext cx="1760400" cy="2265840"/>
          </a:xfrm>
          <a:prstGeom prst="rect">
            <a:avLst/>
          </a:prstGeom>
          <a:ln w="0">
            <a:noFill/>
          </a:ln>
        </p:spPr>
      </p:pic>
    </p:spTree>
  </p:cSld>
  <mc:AlternateContent>
    <mc:Choice Requires="p14">
      <p:transition spd="med" p14:dur="800"/>
    </mc:Choice>
    <mc:Fallback>
      <p:transition spd="med"/>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33" name="Рисунок 1" descr=""/>
          <p:cNvPicPr/>
          <p:nvPr/>
        </p:nvPicPr>
        <p:blipFill>
          <a:blip r:embed="rId1"/>
          <a:stretch/>
        </p:blipFill>
        <p:spPr>
          <a:xfrm>
            <a:off x="0" y="0"/>
            <a:ext cx="12191760" cy="6857640"/>
          </a:xfrm>
          <a:prstGeom prst="rect">
            <a:avLst/>
          </a:prstGeom>
          <a:ln w="0">
            <a:noFill/>
          </a:ln>
        </p:spPr>
      </p:pic>
      <p:sp>
        <p:nvSpPr>
          <p:cNvPr id="134" name="Прямоугольник 2"/>
          <p:cNvSpPr/>
          <p:nvPr/>
        </p:nvSpPr>
        <p:spPr>
          <a:xfrm>
            <a:off x="468000" y="463320"/>
            <a:ext cx="11255760" cy="45540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ru-RU" sz="2400" spc="-1" strike="noStrike">
                <a:solidFill>
                  <a:srgbClr val="ffffff"/>
                </a:solidFill>
                <a:latin typeface="Calibri Light"/>
              </a:rPr>
              <a:t>Бухгалтерські проведення бувають простими і складними, збірними та багаторядними</a:t>
            </a:r>
            <a:endParaRPr b="0" lang="uk-UA" sz="2400" spc="-1" strike="noStrike">
              <a:solidFill>
                <a:srgbClr val="000000"/>
              </a:solidFill>
              <a:latin typeface="Arial"/>
            </a:endParaRPr>
          </a:p>
        </p:txBody>
      </p:sp>
      <p:sp>
        <p:nvSpPr>
          <p:cNvPr id="135" name="Прямоугольник 3"/>
          <p:cNvSpPr/>
          <p:nvPr/>
        </p:nvSpPr>
        <p:spPr>
          <a:xfrm>
            <a:off x="990720" y="1788120"/>
            <a:ext cx="10027440" cy="6688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i="1" lang="uk-UA" sz="2000" spc="-1" strike="noStrike">
                <a:solidFill>
                  <a:srgbClr val="ff0000"/>
                </a:solidFill>
                <a:latin typeface="Calibri Light"/>
                <a:ea typeface="Times New Roman"/>
              </a:rPr>
              <a:t>Бухгалтерські проведення прості </a:t>
            </a:r>
            <a:r>
              <a:rPr b="0" i="1" lang="uk-UA" sz="1800" spc="-1" strike="noStrike">
                <a:solidFill>
                  <a:srgbClr val="c00000"/>
                </a:solidFill>
                <a:latin typeface="Calibri Light"/>
                <a:ea typeface="Times New Roman"/>
              </a:rPr>
              <a:t>– це</a:t>
            </a:r>
            <a:r>
              <a:rPr b="1" i="1" lang="uk-UA" sz="1800" spc="-1" strike="noStrike">
                <a:solidFill>
                  <a:srgbClr val="c00000"/>
                </a:solidFill>
                <a:latin typeface="Calibri Light"/>
                <a:ea typeface="Times New Roman"/>
              </a:rPr>
              <a:t> </a:t>
            </a:r>
            <a:r>
              <a:rPr b="0" i="1" lang="uk-UA" sz="1800" spc="-1" strike="noStrike">
                <a:solidFill>
                  <a:srgbClr val="c00000"/>
                </a:solidFill>
                <a:latin typeface="Calibri Light"/>
                <a:ea typeface="Times New Roman"/>
              </a:rPr>
              <a:t>такі бухгалтерські проведення, у яких кореспондує не більше двох рахунків на однакову суму: один по дебету та інший по кредиту.</a:t>
            </a:r>
            <a:endParaRPr b="0" lang="uk-UA" sz="1800" spc="-1" strike="noStrike">
              <a:solidFill>
                <a:srgbClr val="000000"/>
              </a:solidFill>
              <a:latin typeface="Arial"/>
            </a:endParaRPr>
          </a:p>
        </p:txBody>
      </p:sp>
      <p:sp>
        <p:nvSpPr>
          <p:cNvPr id="136" name="Прямоугольник 5"/>
          <p:cNvSpPr/>
          <p:nvPr/>
        </p:nvSpPr>
        <p:spPr>
          <a:xfrm>
            <a:off x="1269360" y="2730600"/>
            <a:ext cx="9268560" cy="173556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lang="uk-UA" sz="1800" spc="-1" strike="noStrike">
                <a:solidFill>
                  <a:srgbClr val="ff0000"/>
                </a:solidFill>
                <a:latin typeface="Calibri Light"/>
                <a:ea typeface="Times New Roman"/>
              </a:rPr>
              <a:t>Наприклад: </a:t>
            </a:r>
            <a:r>
              <a:rPr b="1" lang="uk-UA" sz="1800" spc="-1" strike="noStrike">
                <a:solidFill>
                  <a:srgbClr val="c00000"/>
                </a:solidFill>
                <a:latin typeface="Calibri Light"/>
                <a:ea typeface="Times New Roman"/>
              </a:rPr>
              <a:t>З каси суб’єкта господарювання  видана заробітна плата працюючим в розмірі 3000 грн. Під впливом однієї операції між собою кореспондують два рахунки: Каса і Розрахунки з оплати праці. Причому перший кредитується (Кредит «Каса»), а другий дебетується (Дебет «Розрахунки з оплати праці»).</a:t>
            </a:r>
            <a:endParaRPr b="0" lang="uk-UA" sz="18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37" name="Рисунок 1" descr=""/>
          <p:cNvPicPr/>
          <p:nvPr/>
        </p:nvPicPr>
        <p:blipFill>
          <a:blip r:embed="rId1"/>
          <a:stretch/>
        </p:blipFill>
        <p:spPr>
          <a:xfrm>
            <a:off x="0" y="0"/>
            <a:ext cx="12191760" cy="6857640"/>
          </a:xfrm>
          <a:prstGeom prst="rect">
            <a:avLst/>
          </a:prstGeom>
          <a:ln w="0">
            <a:noFill/>
          </a:ln>
        </p:spPr>
      </p:pic>
      <p:sp>
        <p:nvSpPr>
          <p:cNvPr id="138" name="Прямоугольник 2"/>
          <p:cNvSpPr/>
          <p:nvPr/>
        </p:nvSpPr>
        <p:spPr>
          <a:xfrm>
            <a:off x="1069920" y="1087560"/>
            <a:ext cx="10094760" cy="14918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i="1" lang="uk-UA" sz="2000" spc="-1" strike="noStrike">
                <a:solidFill>
                  <a:srgbClr val="ff0000"/>
                </a:solidFill>
                <a:latin typeface="Calibri Light"/>
                <a:ea typeface="Times New Roman"/>
              </a:rPr>
              <a:t>Бухгалтерські проведення складні </a:t>
            </a:r>
            <a:r>
              <a:rPr b="0" i="1" lang="uk-UA" sz="1800" spc="-1" strike="noStrike">
                <a:solidFill>
                  <a:srgbClr val="c00000"/>
                </a:solidFill>
                <a:latin typeface="Calibri Light"/>
                <a:ea typeface="Times New Roman"/>
              </a:rPr>
              <a:t>– це</a:t>
            </a:r>
            <a:r>
              <a:rPr b="1" i="1" lang="uk-UA" sz="1800" spc="-1" strike="noStrike">
                <a:solidFill>
                  <a:srgbClr val="c00000"/>
                </a:solidFill>
                <a:latin typeface="Calibri Light"/>
                <a:ea typeface="Times New Roman"/>
              </a:rPr>
              <a:t> </a:t>
            </a:r>
            <a:r>
              <a:rPr b="0" i="1" lang="uk-UA" sz="1800" spc="-1" strike="noStrike">
                <a:solidFill>
                  <a:srgbClr val="c00000"/>
                </a:solidFill>
                <a:latin typeface="Calibri Light"/>
                <a:ea typeface="Times New Roman"/>
              </a:rPr>
              <a:t>такі, у яких кореспондує більше двох рахунків. При цьому можливі два випадки. Перший, коли кілька рахунків дебетуються, а на загальну суму, що відображена за дебетом рахунків, кредитується тільки один рахунок.  Другий, коли кілька рахунків кредитуються, а на загальну суму, що відображена за кредитом рахунків, дебетується  тільки один рахунок</a:t>
            </a:r>
            <a:r>
              <a:rPr b="0" lang="uk-UA" sz="1800" spc="-1" strike="noStrike">
                <a:solidFill>
                  <a:srgbClr val="000000"/>
                </a:solidFill>
                <a:latin typeface="Times New Roman"/>
                <a:ea typeface="Times New Roman"/>
              </a:rPr>
              <a:t>. </a:t>
            </a:r>
            <a:endParaRPr b="0" lang="uk-UA" sz="1800" spc="-1" strike="noStrike">
              <a:solidFill>
                <a:srgbClr val="000000"/>
              </a:solidFill>
              <a:latin typeface="Arial"/>
            </a:endParaRPr>
          </a:p>
        </p:txBody>
      </p:sp>
      <p:sp>
        <p:nvSpPr>
          <p:cNvPr id="139" name="Прямоугольник 3"/>
          <p:cNvSpPr/>
          <p:nvPr/>
        </p:nvSpPr>
        <p:spPr>
          <a:xfrm>
            <a:off x="1816560" y="2674440"/>
            <a:ext cx="9143640" cy="255852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tabLst>
                <a:tab algn="l" pos="0"/>
              </a:tabLst>
            </a:pPr>
            <a:r>
              <a:rPr b="1" lang="uk-UA" sz="1800" spc="-1" strike="noStrike">
                <a:solidFill>
                  <a:srgbClr val="ff0000"/>
                </a:solidFill>
                <a:latin typeface="Calibri Light"/>
                <a:ea typeface="Times New Roman"/>
              </a:rPr>
              <a:t>Наприклад: </a:t>
            </a:r>
            <a:r>
              <a:rPr b="1" lang="uk-UA" sz="1800" spc="-1" strike="noStrike">
                <a:solidFill>
                  <a:srgbClr val="c00000"/>
                </a:solidFill>
                <a:latin typeface="Calibri Light"/>
                <a:ea typeface="Times New Roman"/>
              </a:rPr>
              <a:t>На суб’єкті господарювання, на підставі рішення загальних зборів засновників, за рахунок нерозподіленого прибутку збільшено додатковий  капітал в сумі 50 000 грн.  та утворено з метою покриття непередбачених збитків резервний капітал в сумі 20 000 грн. При цьому кредитується два рахунки («Додатковий капітал" на суму 50 000 грн. та  "Резервний капітал" на суму 20 000 грн. та дебетується один рахунок - 44 "Нерозподілений прибуток" на суму 70 000 грн.).</a:t>
            </a:r>
            <a:endParaRPr b="0" lang="uk-UA" sz="1800" spc="-1" strike="noStrike">
              <a:solidFill>
                <a:srgbClr val="000000"/>
              </a:solidFill>
              <a:latin typeface="Arial"/>
            </a:endParaRPr>
          </a:p>
        </p:txBody>
      </p:sp>
      <p:pic>
        <p:nvPicPr>
          <p:cNvPr id="140" name="Рисунок 4" descr=""/>
          <p:cNvPicPr/>
          <p:nvPr/>
        </p:nvPicPr>
        <p:blipFill>
          <a:blip r:embed="rId2"/>
          <a:stretch/>
        </p:blipFill>
        <p:spPr>
          <a:xfrm>
            <a:off x="-135720" y="2974680"/>
            <a:ext cx="2197080" cy="2197080"/>
          </a:xfrm>
          <a:prstGeom prst="rect">
            <a:avLst/>
          </a:prstGeom>
          <a:ln w="0">
            <a:noFill/>
          </a:ln>
        </p:spPr>
      </p:pic>
    </p:spTree>
  </p:cSld>
  <mc:AlternateContent>
    <mc:Choice Requires="p14">
      <p:transition spd="med" p14:dur="800"/>
    </mc:Choice>
    <mc:Fallback>
      <p:transition spd="med"/>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41" name="Рисунок 1" descr=""/>
          <p:cNvPicPr/>
          <p:nvPr/>
        </p:nvPicPr>
        <p:blipFill>
          <a:blip r:embed="rId1"/>
          <a:stretch/>
        </p:blipFill>
        <p:spPr>
          <a:xfrm>
            <a:off x="0" y="0"/>
            <a:ext cx="12191760" cy="6857640"/>
          </a:xfrm>
          <a:prstGeom prst="rect">
            <a:avLst/>
          </a:prstGeom>
          <a:ln w="0">
            <a:noFill/>
          </a:ln>
        </p:spPr>
      </p:pic>
      <p:sp>
        <p:nvSpPr>
          <p:cNvPr id="142" name="Прямоугольник 2"/>
          <p:cNvSpPr/>
          <p:nvPr/>
        </p:nvSpPr>
        <p:spPr>
          <a:xfrm>
            <a:off x="798480" y="397080"/>
            <a:ext cx="9643680" cy="95832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tabLst>
                <a:tab algn="l" pos="0"/>
              </a:tabLst>
            </a:pPr>
            <a:r>
              <a:rPr b="1" lang="uk-UA" sz="2000" spc="-1" strike="noStrike">
                <a:solidFill>
                  <a:srgbClr val="ff0000"/>
                </a:solidFill>
                <a:latin typeface="Calibri Light"/>
                <a:ea typeface="Times New Roman"/>
              </a:rPr>
              <a:t>Збірні</a:t>
            </a:r>
            <a:r>
              <a:rPr b="0" lang="uk-UA" sz="2000" spc="-1" strike="noStrike">
                <a:solidFill>
                  <a:srgbClr val="ff0000"/>
                </a:solidFill>
                <a:latin typeface="Calibri Light"/>
                <a:ea typeface="Times New Roman"/>
              </a:rPr>
              <a:t> </a:t>
            </a:r>
            <a:r>
              <a:rPr b="1" lang="uk-UA" sz="2000" spc="-1" strike="noStrike">
                <a:solidFill>
                  <a:srgbClr val="ff0000"/>
                </a:solidFill>
                <a:latin typeface="Calibri Light"/>
                <a:ea typeface="Times New Roman"/>
              </a:rPr>
              <a:t>бухгалтерські проведення</a:t>
            </a:r>
            <a:r>
              <a:rPr b="0" lang="uk-UA" sz="2000" spc="-1" strike="noStrike">
                <a:solidFill>
                  <a:srgbClr val="ff0000"/>
                </a:solidFill>
                <a:latin typeface="Calibri Light"/>
                <a:ea typeface="Times New Roman"/>
              </a:rPr>
              <a:t> </a:t>
            </a:r>
            <a:r>
              <a:rPr b="0" i="1" lang="uk-UA" sz="1800" spc="-1" strike="noStrike">
                <a:solidFill>
                  <a:srgbClr val="c00000"/>
                </a:solidFill>
                <a:latin typeface="Calibri Light"/>
                <a:ea typeface="Times New Roman"/>
              </a:rPr>
              <a:t>- це такі, коли водночас дебетуються та кредитується не менше як по два рахунки за дебетом і кредитом. </a:t>
            </a:r>
            <a:endParaRPr b="0" lang="uk-UA" sz="1800" spc="-1" strike="noStrike">
              <a:solidFill>
                <a:srgbClr val="000000"/>
              </a:solidFill>
              <a:latin typeface="Arial"/>
            </a:endParaRPr>
          </a:p>
        </p:txBody>
      </p:sp>
      <p:sp>
        <p:nvSpPr>
          <p:cNvPr id="143" name="Прямоугольник 3"/>
          <p:cNvSpPr/>
          <p:nvPr/>
        </p:nvSpPr>
        <p:spPr>
          <a:xfrm>
            <a:off x="798480" y="1510560"/>
            <a:ext cx="10676880" cy="20098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uk-UA" sz="1800" spc="-1" strike="noStrike">
                <a:solidFill>
                  <a:srgbClr val="ff0000"/>
                </a:solidFill>
                <a:latin typeface="Calibri Light"/>
                <a:ea typeface="Times New Roman"/>
              </a:rPr>
              <a:t>Наприклад.</a:t>
            </a:r>
            <a:r>
              <a:rPr b="1" lang="uk-UA" sz="1800" spc="-1" strike="noStrike">
                <a:solidFill>
                  <a:srgbClr val="c00000"/>
                </a:solidFill>
                <a:latin typeface="Calibri Light"/>
                <a:ea typeface="Times New Roman"/>
              </a:rPr>
              <a:t> Оприбуткована на складі виробничі запаси на суму 1100 грн. які отримані від постачальника та товари на суму 3400 грн., які отримані від інших кредиторів. Дана господарська операція веде до збільшення рахунків "Виробничі запаси" на 1100 грн. та "Товари" на 3400 грн. та рахунків "Розрахунки з постачальниками і підрядниками" на 1100 грн. і рахунку «Розрахунки з іншими кредиторами» на суму 3400 грн.  При цьому рахунки "Виробничі запаси" і "Товари" - дебетуються, а рахунки "Розрахунки з постачальниками і підрядниками" і «Розрахунки з іншими кредиторами»  - кредитується відповідно на 1100 грн. і 3400 грн. Схематично даний запис відображено на рис. .</a:t>
            </a:r>
            <a:endParaRPr b="0" lang="uk-UA" sz="1800" spc="-1" strike="noStrike">
              <a:solidFill>
                <a:srgbClr val="000000"/>
              </a:solidFill>
              <a:latin typeface="Arial"/>
            </a:endParaRPr>
          </a:p>
        </p:txBody>
      </p:sp>
      <p:pic>
        <p:nvPicPr>
          <p:cNvPr id="144" name="Рисунок 4" descr=""/>
          <p:cNvPicPr/>
          <p:nvPr/>
        </p:nvPicPr>
        <p:blipFill>
          <a:blip r:embed="rId2"/>
          <a:stretch/>
        </p:blipFill>
        <p:spPr>
          <a:xfrm>
            <a:off x="1716120" y="3665520"/>
            <a:ext cx="8759520" cy="1089720"/>
          </a:xfrm>
          <a:prstGeom prst="rect">
            <a:avLst/>
          </a:prstGeom>
          <a:ln w="0">
            <a:noFill/>
          </a:ln>
        </p:spPr>
      </p:pic>
      <p:pic>
        <p:nvPicPr>
          <p:cNvPr id="145" name="Рисунок 5" descr=""/>
          <p:cNvPicPr/>
          <p:nvPr/>
        </p:nvPicPr>
        <p:blipFill>
          <a:blip r:embed="rId3"/>
          <a:stretch/>
        </p:blipFill>
        <p:spPr>
          <a:xfrm>
            <a:off x="1682640" y="4879440"/>
            <a:ext cx="8759520" cy="1089720"/>
          </a:xfrm>
          <a:prstGeom prst="rect">
            <a:avLst/>
          </a:prstGeom>
          <a:ln w="0">
            <a:noFill/>
          </a:ln>
        </p:spPr>
      </p:pic>
      <p:sp>
        <p:nvSpPr>
          <p:cNvPr id="146" name="Прямоугольник 6"/>
          <p:cNvSpPr/>
          <p:nvPr/>
        </p:nvSpPr>
        <p:spPr>
          <a:xfrm>
            <a:off x="2525760" y="5998320"/>
            <a:ext cx="7221960" cy="501120"/>
          </a:xfrm>
          <a:prstGeom prst="rect">
            <a:avLst/>
          </a:prstGeom>
          <a:noFill/>
          <a:ln w="0">
            <a:noFill/>
          </a:ln>
        </p:spPr>
        <p:style>
          <a:lnRef idx="0"/>
          <a:fillRef idx="0"/>
          <a:effectRef idx="0"/>
          <a:fontRef idx="minor"/>
        </p:style>
        <p:txBody>
          <a:bodyPr wrap="none" lIns="90000" rIns="90000" tIns="45000" bIns="45000" anchor="t">
            <a:spAutoFit/>
          </a:bodyPr>
          <a:p>
            <a:pPr algn="just">
              <a:lnSpc>
                <a:spcPct val="150000"/>
              </a:lnSpc>
            </a:pPr>
            <a:r>
              <a:rPr b="0" lang="uk-UA" sz="1800" spc="-1" strike="noStrike">
                <a:solidFill>
                  <a:srgbClr val="c00000"/>
                </a:solidFill>
                <a:latin typeface="Calibri Light"/>
                <a:ea typeface="Times New Roman"/>
              </a:rPr>
              <a:t>Разом оборот і за дебетом і за кредитом рахунків сума складає  4500 грн</a:t>
            </a:r>
            <a:r>
              <a:rPr b="0" lang="uk-UA" sz="1400" spc="-1" strike="noStrike">
                <a:solidFill>
                  <a:srgbClr val="000000"/>
                </a:solidFill>
                <a:latin typeface="Times New Roman"/>
                <a:ea typeface="Times New Roman"/>
              </a:rPr>
              <a:t>.</a:t>
            </a:r>
            <a:endParaRPr b="0" lang="uk-UA" sz="14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47" name="Рисунок 1" descr=""/>
          <p:cNvPicPr/>
          <p:nvPr/>
        </p:nvPicPr>
        <p:blipFill>
          <a:blip r:embed="rId1"/>
          <a:stretch/>
        </p:blipFill>
        <p:spPr>
          <a:xfrm>
            <a:off x="0" y="0"/>
            <a:ext cx="12191760" cy="6857640"/>
          </a:xfrm>
          <a:prstGeom prst="rect">
            <a:avLst/>
          </a:prstGeom>
          <a:ln w="0">
            <a:noFill/>
          </a:ln>
        </p:spPr>
      </p:pic>
      <p:sp>
        <p:nvSpPr>
          <p:cNvPr id="148" name="Прямоугольник 2"/>
          <p:cNvSpPr/>
          <p:nvPr/>
        </p:nvSpPr>
        <p:spPr>
          <a:xfrm>
            <a:off x="1216080" y="750600"/>
            <a:ext cx="9893520" cy="95832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tabLst>
                <a:tab algn="l" pos="0"/>
              </a:tabLst>
            </a:pPr>
            <a:r>
              <a:rPr b="1" i="1" lang="uk-UA" sz="2000" spc="-1" strike="noStrike">
                <a:solidFill>
                  <a:srgbClr val="c00000"/>
                </a:solidFill>
                <a:latin typeface="Calibri Light"/>
                <a:ea typeface="Times New Roman"/>
              </a:rPr>
              <a:t>Багаторядними</a:t>
            </a:r>
            <a:r>
              <a:rPr b="0" i="1" lang="uk-UA" sz="1800" spc="-1" strike="noStrike">
                <a:solidFill>
                  <a:srgbClr val="c00000"/>
                </a:solidFill>
                <a:latin typeface="Calibri Light"/>
                <a:ea typeface="Times New Roman"/>
              </a:rPr>
              <a:t> називають такі бухгалтерські проведення, коли одночасно дебетується  і кредитується кілька рахунків, пов’язаних між собою складною господарською ситуацією.</a:t>
            </a:r>
            <a:endParaRPr b="0" lang="uk-UA" sz="1800" spc="-1" strike="noStrike">
              <a:solidFill>
                <a:srgbClr val="000000"/>
              </a:solidFill>
              <a:latin typeface="Arial"/>
            </a:endParaRPr>
          </a:p>
        </p:txBody>
      </p:sp>
      <p:sp>
        <p:nvSpPr>
          <p:cNvPr id="149" name="Прямоугольник 3"/>
          <p:cNvSpPr/>
          <p:nvPr/>
        </p:nvSpPr>
        <p:spPr>
          <a:xfrm>
            <a:off x="397800" y="1815480"/>
            <a:ext cx="11530080" cy="379296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lang="uk-UA" sz="1800" spc="-1" strike="noStrike">
                <a:solidFill>
                  <a:srgbClr val="ff0000"/>
                </a:solidFill>
                <a:latin typeface="Times New Roman"/>
                <a:ea typeface="Times New Roman"/>
              </a:rPr>
              <a:t>Наприклад.</a:t>
            </a:r>
            <a:r>
              <a:rPr b="1" lang="uk-UA" sz="1800" spc="-1" strike="noStrike">
                <a:solidFill>
                  <a:srgbClr val="c00000"/>
                </a:solidFill>
                <a:latin typeface="Times New Roman"/>
                <a:ea typeface="Times New Roman"/>
              </a:rPr>
              <a:t> Оприбуткована на складі матеріали на суму 2000 грн. які отримані від постачальника, паливо на суму 700 грн., які отримані від інших кредиторів та запасні частини на суму 400 грн., які оплачені комерційним банком «Аваль» за рахунок його позики.  Дана господарська операція веде до збільшення рахунків "Сировина і матеріали" на 2000 грн., "Паливо" на 800 грн. «Запасні частини» на суму 700 грн., а тому записи за цими рахунками будуть здійснені за дебетом. Вартість одержаних матеріальних цінностей розподілена між об’єктами обліку так: 2000 грн. віднесено на збільшення заборгованості перед постачальниками, 600 грн. – кредиторами  і 900 грн. – банком «Аваль» за видані ним позики. Ці суми будуть записані по кредиту рахунків "Розрахунки з постачальниками і підрядниками" на суму 2000 грн., «Розрахунки з іншими кредиторами» на суму 600 грн. і «Короткострокові позики банку» на  суму 400 грн. </a:t>
            </a:r>
            <a:endParaRPr b="0" lang="uk-UA" sz="18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0" name="Рисунок 1" descr=""/>
          <p:cNvPicPr/>
          <p:nvPr/>
        </p:nvPicPr>
        <p:blipFill>
          <a:blip r:embed="rId1"/>
          <a:stretch/>
        </p:blipFill>
        <p:spPr>
          <a:xfrm>
            <a:off x="0" y="0"/>
            <a:ext cx="12191760" cy="6857640"/>
          </a:xfrm>
          <a:prstGeom prst="rect">
            <a:avLst/>
          </a:prstGeom>
          <a:ln w="0">
            <a:noFill/>
          </a:ln>
        </p:spPr>
      </p:pic>
      <p:pic>
        <p:nvPicPr>
          <p:cNvPr id="151" name="Рисунок 2" descr=""/>
          <p:cNvPicPr/>
          <p:nvPr/>
        </p:nvPicPr>
        <p:blipFill>
          <a:blip r:embed="rId2"/>
          <a:stretch/>
        </p:blipFill>
        <p:spPr>
          <a:xfrm>
            <a:off x="1123920" y="465840"/>
            <a:ext cx="9730080" cy="4215240"/>
          </a:xfrm>
          <a:prstGeom prst="rect">
            <a:avLst/>
          </a:prstGeom>
          <a:ln w="0">
            <a:noFill/>
          </a:ln>
        </p:spPr>
      </p:pic>
      <p:sp>
        <p:nvSpPr>
          <p:cNvPr id="152" name="Прямоугольник 3"/>
          <p:cNvSpPr/>
          <p:nvPr/>
        </p:nvSpPr>
        <p:spPr>
          <a:xfrm>
            <a:off x="2541960" y="5333040"/>
            <a:ext cx="9463680" cy="91260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lang="uk-UA" sz="1800" spc="-1" strike="noStrike">
                <a:solidFill>
                  <a:srgbClr val="c00000"/>
                </a:solidFill>
                <a:latin typeface="Calibri Light"/>
                <a:ea typeface="Times New Roman"/>
              </a:rPr>
              <a:t>Разом оборот і за дебетом і за кредитом рахунків сума складає 3500 грн</a:t>
            </a:r>
            <a:r>
              <a:rPr b="0" lang="uk-UA" sz="1800" spc="-1" strike="noStrike">
                <a:solidFill>
                  <a:srgbClr val="c00000"/>
                </a:solidFill>
                <a:latin typeface="Calibri Light"/>
                <a:ea typeface="Times New Roman"/>
              </a:rPr>
              <a:t>.</a:t>
            </a:r>
            <a:endParaRPr b="0" lang="uk-UA" sz="1800" spc="-1" strike="noStrike">
              <a:solidFill>
                <a:srgbClr val="000000"/>
              </a:solidFill>
              <a:latin typeface="Arial"/>
            </a:endParaRPr>
          </a:p>
          <a:p>
            <a:pPr algn="just">
              <a:lnSpc>
                <a:spcPct val="150000"/>
              </a:lnSpc>
              <a:tabLst>
                <a:tab algn="l" pos="0"/>
              </a:tabLst>
            </a:pPr>
            <a:r>
              <a:rPr b="1" lang="uk-UA" sz="1800" spc="-1" strike="noStrike">
                <a:solidFill>
                  <a:srgbClr val="c00000"/>
                </a:solidFill>
                <a:latin typeface="Calibri Light"/>
                <a:ea typeface="Times New Roman"/>
              </a:rPr>
              <a:t> </a:t>
            </a:r>
            <a:r>
              <a:rPr b="1" lang="uk-UA" sz="1800" spc="-1" strike="noStrike">
                <a:solidFill>
                  <a:srgbClr val="c00000"/>
                </a:solidFill>
                <a:latin typeface="Calibri Light"/>
                <a:ea typeface="Times New Roman"/>
              </a:rPr>
              <a:t>Схема багаторядного бухгалтерського проведення</a:t>
            </a:r>
            <a:endParaRPr b="0" lang="uk-UA" sz="1800" spc="-1" strike="noStrike">
              <a:solidFill>
                <a:srgbClr val="000000"/>
              </a:solidFill>
              <a:latin typeface="Arial"/>
            </a:endParaRPr>
          </a:p>
        </p:txBody>
      </p:sp>
      <p:pic>
        <p:nvPicPr>
          <p:cNvPr id="153" name="Рисунок 4" descr=""/>
          <p:cNvPicPr/>
          <p:nvPr/>
        </p:nvPicPr>
        <p:blipFill>
          <a:blip r:embed="rId3"/>
          <a:stretch/>
        </p:blipFill>
        <p:spPr>
          <a:xfrm>
            <a:off x="9361440" y="4373640"/>
            <a:ext cx="2830320" cy="2641680"/>
          </a:xfrm>
          <a:prstGeom prst="rect">
            <a:avLst/>
          </a:prstGeom>
          <a:ln w="0">
            <a:noFill/>
          </a:ln>
        </p:spPr>
      </p:pic>
    </p:spTree>
  </p:cSld>
  <mc:AlternateContent>
    <mc:Choice Requires="p14">
      <p:transition spd="med" p14:dur="800"/>
    </mc:Choice>
    <mc:Fallback>
      <p:transition spd="med"/>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4" name="Рисунок 1" descr=""/>
          <p:cNvPicPr/>
          <p:nvPr/>
        </p:nvPicPr>
        <p:blipFill>
          <a:blip r:embed="rId1"/>
          <a:stretch/>
        </p:blipFill>
        <p:spPr>
          <a:xfrm>
            <a:off x="-28800" y="-24120"/>
            <a:ext cx="12191760" cy="6857640"/>
          </a:xfrm>
          <a:prstGeom prst="rect">
            <a:avLst/>
          </a:prstGeom>
          <a:ln w="0">
            <a:noFill/>
          </a:ln>
        </p:spPr>
      </p:pic>
      <p:sp>
        <p:nvSpPr>
          <p:cNvPr id="155" name="Прямоугольник 2"/>
          <p:cNvSpPr/>
          <p:nvPr/>
        </p:nvSpPr>
        <p:spPr>
          <a:xfrm>
            <a:off x="1548360" y="336600"/>
            <a:ext cx="8921160" cy="516240"/>
          </a:xfrm>
          <a:prstGeom prst="rect">
            <a:avLst/>
          </a:prstGeom>
          <a:noFill/>
          <a:ln w="0">
            <a:noFill/>
          </a:ln>
        </p:spPr>
        <p:style>
          <a:lnRef idx="0"/>
          <a:fillRef idx="0"/>
          <a:effectRef idx="0"/>
          <a:fontRef idx="minor"/>
        </p:style>
        <p:txBody>
          <a:bodyPr lIns="90000" rIns="90000" tIns="45000" bIns="45000" anchor="t">
            <a:spAutoFit/>
          </a:bodyPr>
          <a:p>
            <a:pPr marL="457200">
              <a:lnSpc>
                <a:spcPct val="100000"/>
              </a:lnSpc>
            </a:pPr>
            <a:r>
              <a:rPr b="1" lang="uk-UA" sz="2800" spc="-1" strike="noStrike">
                <a:solidFill>
                  <a:srgbClr val="ffffff"/>
                </a:solidFill>
                <a:latin typeface="Calibri Light"/>
              </a:rPr>
              <a:t>3.Синтетичні та аналітичні рахунки,  субрахунки</a:t>
            </a:r>
            <a:endParaRPr b="0" lang="uk-UA" sz="2800" spc="-1" strike="noStrike">
              <a:solidFill>
                <a:srgbClr val="000000"/>
              </a:solidFill>
              <a:latin typeface="Arial"/>
            </a:endParaRPr>
          </a:p>
        </p:txBody>
      </p:sp>
      <p:sp>
        <p:nvSpPr>
          <p:cNvPr id="156" name="Прямоугольник 3"/>
          <p:cNvSpPr/>
          <p:nvPr/>
        </p:nvSpPr>
        <p:spPr>
          <a:xfrm>
            <a:off x="722520" y="1180080"/>
            <a:ext cx="1068912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uk-UA" sz="1800" spc="-1" strike="noStrike">
                <a:solidFill>
                  <a:srgbClr val="000000"/>
                </a:solidFill>
                <a:latin typeface="Times New Roman"/>
                <a:ea typeface="Times New Roman"/>
              </a:rPr>
              <a:t> </a:t>
            </a:r>
            <a:r>
              <a:rPr b="1" i="1" lang="uk-UA" sz="1800" spc="-1" strike="noStrike">
                <a:solidFill>
                  <a:srgbClr val="c00000"/>
                </a:solidFill>
                <a:latin typeface="Calibri Light"/>
                <a:ea typeface="Times New Roman"/>
              </a:rPr>
              <a:t>В управлінні господарською діяльністю суб’єкта господарювання  використовується як узагальнююча, так і деталізована інформація про об’єкти бухгалтерського обліку. Тому в залежності від ступеня деталізації інформації бухгалтерські рахунки поділяються на </a:t>
            </a:r>
            <a:r>
              <a:rPr b="1" i="1" lang="uk-UA" sz="1800" spc="-1" strike="noStrike">
                <a:solidFill>
                  <a:srgbClr val="ff0000"/>
                </a:solidFill>
                <a:latin typeface="Calibri Light"/>
                <a:ea typeface="Times New Roman"/>
              </a:rPr>
              <a:t>синтетичні, аналітичні і субрахунки.</a:t>
            </a:r>
            <a:endParaRPr b="0" lang="uk-UA" sz="1800" spc="-1" strike="noStrike">
              <a:solidFill>
                <a:srgbClr val="000000"/>
              </a:solidFill>
              <a:latin typeface="Arial"/>
            </a:endParaRPr>
          </a:p>
        </p:txBody>
      </p:sp>
      <p:sp>
        <p:nvSpPr>
          <p:cNvPr id="157" name="Прямоугольник 4"/>
          <p:cNvSpPr/>
          <p:nvPr/>
        </p:nvSpPr>
        <p:spPr>
          <a:xfrm>
            <a:off x="722520" y="1948680"/>
            <a:ext cx="11283480" cy="912600"/>
          </a:xfrm>
          <a:prstGeom prst="rect">
            <a:avLst/>
          </a:prstGeom>
          <a:noFill/>
          <a:ln w="0">
            <a:noFill/>
          </a:ln>
        </p:spPr>
        <p:style>
          <a:lnRef idx="0"/>
          <a:fillRef idx="0"/>
          <a:effectRef idx="0"/>
          <a:fontRef idx="minor"/>
        </p:style>
        <p:txBody>
          <a:bodyPr lIns="90000" rIns="90000" tIns="45000" bIns="45000" anchor="t">
            <a:spAutoFit/>
          </a:bodyPr>
          <a:p>
            <a:pPr>
              <a:lnSpc>
                <a:spcPct val="150000"/>
              </a:lnSpc>
              <a:tabLst>
                <a:tab algn="l" pos="0"/>
              </a:tabLst>
            </a:pPr>
            <a:r>
              <a:rPr b="0" i="1" lang="uk-UA" sz="1800" spc="-1" strike="noStrike">
                <a:solidFill>
                  <a:srgbClr val="c00000"/>
                </a:solidFill>
                <a:latin typeface="Calibri Light"/>
                <a:ea typeface="Times New Roman"/>
              </a:rPr>
              <a:t>Рахунок найвищого (першого) порядку називається </a:t>
            </a:r>
            <a:r>
              <a:rPr b="1" i="1" lang="uk-UA" sz="1800" spc="-1" strike="noStrike">
                <a:solidFill>
                  <a:srgbClr val="c00000"/>
                </a:solidFill>
                <a:latin typeface="Calibri Light"/>
                <a:ea typeface="Times New Roman"/>
              </a:rPr>
              <a:t>синтетични</a:t>
            </a:r>
            <a:r>
              <a:rPr b="0" i="1" lang="uk-UA" sz="1800" spc="-1" strike="noStrike">
                <a:solidFill>
                  <a:srgbClr val="c00000"/>
                </a:solidFill>
                <a:latin typeface="Calibri Light"/>
                <a:ea typeface="Times New Roman"/>
              </a:rPr>
              <a:t>м, рахунок другого порядку - </a:t>
            </a:r>
            <a:r>
              <a:rPr b="1" i="1" lang="uk-UA" sz="1800" spc="-1" strike="noStrike">
                <a:solidFill>
                  <a:srgbClr val="c00000"/>
                </a:solidFill>
                <a:latin typeface="Calibri Light"/>
                <a:ea typeface="Times New Roman"/>
              </a:rPr>
              <a:t>субрахунком</a:t>
            </a:r>
            <a:r>
              <a:rPr b="0" i="1" lang="uk-UA" sz="1800" spc="-1" strike="noStrike">
                <a:solidFill>
                  <a:srgbClr val="c00000"/>
                </a:solidFill>
                <a:latin typeface="Calibri Light"/>
                <a:ea typeface="Times New Roman"/>
              </a:rPr>
              <a:t> і рахунок третього і наступного порядку - </a:t>
            </a:r>
            <a:r>
              <a:rPr b="1" i="1" lang="uk-UA" sz="1800" spc="-1" strike="noStrike">
                <a:solidFill>
                  <a:srgbClr val="c00000"/>
                </a:solidFill>
                <a:latin typeface="Calibri Light"/>
                <a:ea typeface="Times New Roman"/>
              </a:rPr>
              <a:t>аналітичним рахунком</a:t>
            </a:r>
            <a:r>
              <a:rPr b="0" i="1" lang="uk-UA" sz="1800" spc="-1" strike="noStrike">
                <a:solidFill>
                  <a:srgbClr val="c00000"/>
                </a:solidFill>
                <a:latin typeface="Calibri Light"/>
                <a:ea typeface="Times New Roman"/>
              </a:rPr>
              <a:t>.</a:t>
            </a:r>
            <a:endParaRPr b="0" lang="uk-UA" sz="1800" spc="-1" strike="noStrike">
              <a:solidFill>
                <a:srgbClr val="000000"/>
              </a:solidFill>
              <a:latin typeface="Arial"/>
            </a:endParaRPr>
          </a:p>
        </p:txBody>
      </p:sp>
      <p:sp>
        <p:nvSpPr>
          <p:cNvPr id="158" name="Прямоугольник 5"/>
          <p:cNvSpPr/>
          <p:nvPr/>
        </p:nvSpPr>
        <p:spPr>
          <a:xfrm>
            <a:off x="722520" y="2846520"/>
            <a:ext cx="10689120" cy="912600"/>
          </a:xfrm>
          <a:prstGeom prst="rect">
            <a:avLst/>
          </a:prstGeom>
          <a:noFill/>
          <a:ln w="0">
            <a:noFill/>
          </a:ln>
        </p:spPr>
        <p:style>
          <a:lnRef idx="0"/>
          <a:fillRef idx="0"/>
          <a:effectRef idx="0"/>
          <a:fontRef idx="minor"/>
        </p:style>
        <p:txBody>
          <a:bodyPr lIns="90000" rIns="90000" tIns="45000" bIns="45000" anchor="t">
            <a:spAutoFit/>
          </a:bodyPr>
          <a:p>
            <a:pPr marL="285840" indent="-285840" algn="just">
              <a:lnSpc>
                <a:spcPct val="150000"/>
              </a:lnSpc>
              <a:buClr>
                <a:srgbClr val="c00000"/>
              </a:buClr>
              <a:buFont typeface="Wingdings" charset="2"/>
              <a:buChar char=""/>
            </a:pPr>
            <a:r>
              <a:rPr b="0" i="1" lang="uk-UA" sz="1800" spc="-1" strike="noStrike">
                <a:solidFill>
                  <a:srgbClr val="c00000"/>
                </a:solidFill>
                <a:latin typeface="Calibri Light"/>
                <a:ea typeface="Times New Roman"/>
              </a:rPr>
              <a:t>Синтетичними називаються рахунки, які дають узагальненні показники про господарські засоби, джерела їх утворення і господарські процеси за економічно однорідними групами в грошовому виразі.</a:t>
            </a:r>
            <a:endParaRPr b="0" lang="uk-UA" sz="1800" spc="-1" strike="noStrike">
              <a:solidFill>
                <a:srgbClr val="000000"/>
              </a:solidFill>
              <a:latin typeface="Arial"/>
            </a:endParaRPr>
          </a:p>
        </p:txBody>
      </p:sp>
      <p:sp>
        <p:nvSpPr>
          <p:cNvPr id="159" name="Прямоугольник 6"/>
          <p:cNvSpPr/>
          <p:nvPr/>
        </p:nvSpPr>
        <p:spPr>
          <a:xfrm>
            <a:off x="722520" y="3769920"/>
            <a:ext cx="10689120" cy="912600"/>
          </a:xfrm>
          <a:prstGeom prst="rect">
            <a:avLst/>
          </a:prstGeom>
          <a:noFill/>
          <a:ln w="0">
            <a:noFill/>
          </a:ln>
        </p:spPr>
        <p:style>
          <a:lnRef idx="0"/>
          <a:fillRef idx="0"/>
          <a:effectRef idx="0"/>
          <a:fontRef idx="minor"/>
        </p:style>
        <p:txBody>
          <a:bodyPr lIns="90000" rIns="90000" tIns="45000" bIns="45000" anchor="t">
            <a:spAutoFit/>
          </a:bodyPr>
          <a:p>
            <a:pPr marL="285840" indent="-285840" algn="just">
              <a:lnSpc>
                <a:spcPct val="150000"/>
              </a:lnSpc>
              <a:buClr>
                <a:srgbClr val="c00000"/>
              </a:buClr>
              <a:buFont typeface="Wingdings" charset="2"/>
              <a:buChar char=""/>
            </a:pPr>
            <a:r>
              <a:rPr b="0" i="1" lang="uk-UA" sz="1800" spc="-1" strike="noStrike">
                <a:solidFill>
                  <a:srgbClr val="c00000"/>
                </a:solidFill>
                <a:latin typeface="Calibri Light"/>
                <a:ea typeface="Times New Roman"/>
              </a:rPr>
              <a:t>Аналітичні рахунки -- це рахунки, що деталізують синтетичні рахунки і  на яких відображаються конкретні  види господарських засобів, джерел їх формування та господарських процесів.</a:t>
            </a:r>
            <a:endParaRPr b="0" lang="uk-UA" sz="1800" spc="-1" strike="noStrike">
              <a:solidFill>
                <a:srgbClr val="000000"/>
              </a:solidFill>
              <a:latin typeface="Arial"/>
            </a:endParaRPr>
          </a:p>
        </p:txBody>
      </p:sp>
      <p:sp>
        <p:nvSpPr>
          <p:cNvPr id="160" name="Прямоугольник 7"/>
          <p:cNvSpPr/>
          <p:nvPr/>
        </p:nvSpPr>
        <p:spPr>
          <a:xfrm>
            <a:off x="722520" y="4730040"/>
            <a:ext cx="10780560" cy="1324080"/>
          </a:xfrm>
          <a:prstGeom prst="rect">
            <a:avLst/>
          </a:prstGeom>
          <a:noFill/>
          <a:ln w="0">
            <a:noFill/>
          </a:ln>
        </p:spPr>
        <p:style>
          <a:lnRef idx="0"/>
          <a:fillRef idx="0"/>
          <a:effectRef idx="0"/>
          <a:fontRef idx="minor"/>
        </p:style>
        <p:txBody>
          <a:bodyPr lIns="90000" rIns="90000" tIns="45000" bIns="45000" anchor="t">
            <a:spAutoFit/>
          </a:bodyPr>
          <a:p>
            <a:pPr marL="285840" indent="-285840">
              <a:lnSpc>
                <a:spcPct val="150000"/>
              </a:lnSpc>
              <a:buClr>
                <a:srgbClr val="c00000"/>
              </a:buClr>
              <a:buFont typeface="Wingdings" charset="2"/>
              <a:buChar char=""/>
            </a:pPr>
            <a:r>
              <a:rPr b="0" i="1" lang="uk-UA" sz="1800" spc="-1" strike="noStrike">
                <a:solidFill>
                  <a:srgbClr val="c00000"/>
                </a:solidFill>
                <a:latin typeface="Calibri Light"/>
                <a:ea typeface="Times New Roman"/>
              </a:rPr>
              <a:t> </a:t>
            </a:r>
            <a:r>
              <a:rPr b="0" i="1" lang="uk-UA" sz="1800" spc="-1" strike="noStrike">
                <a:solidFill>
                  <a:srgbClr val="c00000"/>
                </a:solidFill>
                <a:latin typeface="Calibri Light"/>
                <a:ea typeface="Times New Roman"/>
              </a:rPr>
              <a:t>Субрахунки  -- це рахунки другого порядку, які призначені для додаткового групування даних аналітичного обліку з метою формування узагальненої інформації в межах даного синтетичного рахунку</a:t>
            </a:r>
            <a:r>
              <a:rPr b="1" lang="uk-UA" sz="1800" spc="-1" strike="noStrike">
                <a:solidFill>
                  <a:srgbClr val="000000"/>
                </a:solidFill>
                <a:latin typeface="Times New Roman"/>
                <a:ea typeface="Times New Roman"/>
              </a:rPr>
              <a:t>.</a:t>
            </a:r>
            <a:endParaRPr b="0" lang="uk-UA" sz="18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1" name="Рисунок 1" descr=""/>
          <p:cNvPicPr/>
          <p:nvPr/>
        </p:nvPicPr>
        <p:blipFill>
          <a:blip r:embed="rId1"/>
          <a:stretch/>
        </p:blipFill>
        <p:spPr>
          <a:xfrm>
            <a:off x="0" y="0"/>
            <a:ext cx="12191760" cy="6857640"/>
          </a:xfrm>
          <a:prstGeom prst="rect">
            <a:avLst/>
          </a:prstGeom>
          <a:ln w="0">
            <a:noFill/>
          </a:ln>
        </p:spPr>
      </p:pic>
      <p:sp>
        <p:nvSpPr>
          <p:cNvPr id="162" name="Прямоугольник 2"/>
          <p:cNvSpPr/>
          <p:nvPr/>
        </p:nvSpPr>
        <p:spPr>
          <a:xfrm>
            <a:off x="2453760" y="1207080"/>
            <a:ext cx="7156440" cy="387036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ru-RU" sz="2400" spc="-1" strike="noStrike">
                <a:solidFill>
                  <a:srgbClr val="c00000"/>
                </a:solidFill>
                <a:latin typeface="Calibri Light"/>
              </a:rPr>
              <a:t>Всі рахунки в плані згруповано в класи за економічним змістом:</a:t>
            </a:r>
            <a:endParaRPr b="0" lang="uk-UA" sz="2400" spc="-1" strike="noStrike">
              <a:solidFill>
                <a:srgbClr val="000000"/>
              </a:solidFill>
              <a:latin typeface="Arial"/>
            </a:endParaRPr>
          </a:p>
          <a:p>
            <a:pPr>
              <a:lnSpc>
                <a:spcPct val="100000"/>
              </a:lnSpc>
            </a:pPr>
            <a:r>
              <a:rPr b="0" lang="ru-RU" sz="1800" spc="-1" strike="noStrike">
                <a:solidFill>
                  <a:srgbClr val="000000"/>
                </a:solidFill>
                <a:latin typeface="Calibri"/>
              </a:rPr>
              <a:t>   </a:t>
            </a:r>
            <a:r>
              <a:rPr b="0" lang="ru-RU" sz="2000" spc="-1" strike="noStrike">
                <a:solidFill>
                  <a:srgbClr val="ff0000"/>
                </a:solidFill>
                <a:latin typeface="Calibri Light"/>
              </a:rPr>
              <a:t>1 клас: Необоротні активи;</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2 клас: Запаси;</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3 клас: Кошти, розрахунки та інші активи;</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4 клас: Власний капітал та забезпечення зобов’язань;</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5 клас: Довгострокові зобов’язання;</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6 клас: Поточні зобов’язання;</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7 клас: Доходи і результати діяльності;</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8 клас: Витрати за елементами;</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9 клас: Витрати діяльності;</a:t>
            </a:r>
            <a:endParaRPr b="0" lang="uk-UA" sz="2000" spc="-1" strike="noStrike">
              <a:solidFill>
                <a:srgbClr val="000000"/>
              </a:solidFill>
              <a:latin typeface="Arial"/>
            </a:endParaRPr>
          </a:p>
          <a:p>
            <a:pPr>
              <a:lnSpc>
                <a:spcPct val="100000"/>
              </a:lnSpc>
            </a:pPr>
            <a:r>
              <a:rPr b="0" lang="ru-RU" sz="2000" spc="-1" strike="noStrike">
                <a:solidFill>
                  <a:srgbClr val="ff0000"/>
                </a:solidFill>
                <a:latin typeface="Calibri Light"/>
              </a:rPr>
              <a:t>   </a:t>
            </a:r>
            <a:r>
              <a:rPr b="0" lang="ru-RU" sz="2000" spc="-1" strike="noStrike">
                <a:solidFill>
                  <a:srgbClr val="ff0000"/>
                </a:solidFill>
                <a:latin typeface="Calibri Light"/>
              </a:rPr>
              <a:t>0 клас: Позабалансові рахунки</a:t>
            </a:r>
            <a:r>
              <a:rPr b="0" lang="ru-RU" sz="1800" spc="-1" strike="noStrike">
                <a:solidFill>
                  <a:srgbClr val="000000"/>
                </a:solidFill>
                <a:latin typeface="Calibri"/>
              </a:rPr>
              <a:t>.</a:t>
            </a:r>
            <a:endParaRPr b="0" lang="uk-UA" sz="1800" spc="-1" strike="noStrike">
              <a:solidFill>
                <a:srgbClr val="000000"/>
              </a:solidFill>
              <a:latin typeface="Arial"/>
            </a:endParaRPr>
          </a:p>
        </p:txBody>
      </p:sp>
      <p:sp>
        <p:nvSpPr>
          <p:cNvPr id="163" name="Рисунок 3"/>
          <p:cNvSpPr/>
          <p:nvPr/>
        </p:nvSpPr>
        <p:spPr>
          <a:xfrm>
            <a:off x="8172720" y="3254760"/>
            <a:ext cx="3172680" cy="3172680"/>
          </a:xfrm>
          <a:prstGeom prst="roundRect">
            <a:avLst>
              <a:gd name="adj" fmla="val 16667"/>
            </a:avLst>
          </a:prstGeom>
          <a:blipFill rotWithShape="0">
            <a:blip r:embed="rId2"/>
            <a:srcRect/>
            <a:stretch/>
          </a:blipFill>
          <a:ln w="0">
            <a:noFill/>
          </a:ln>
          <a:effectLst>
            <a:outerShdw algn="tl" blurRad="152280" dir="868217" dist="11525" kx="110000" ky="200000" rotWithShape="0" sy="98000">
              <a:srgbClr val="000000">
                <a:alpha val="30000"/>
              </a:srgbClr>
            </a:outerShdw>
          </a:effectLst>
          <a:scene3d>
            <a:camera prst="perspectiveRelaxed">
              <a:rot lat="19800000" lon="1200000" rev="20820000"/>
            </a:camera>
            <a:lightRig dir="t" rig="threePt"/>
          </a:scene3d>
          <a:sp3d contourW="6350" prstMaterial="matte">
            <a:bevelT w="101600" h="101600"/>
            <a:contourClr>
              <a:srgbClr val="969696"/>
            </a:contourClr>
          </a:sp3d>
        </p:spPr>
        <p:style>
          <a:lnRef idx="0"/>
          <a:fillRef idx="0"/>
          <a:effectRef idx="0"/>
          <a:fontRef idx="minor"/>
        </p:style>
        <p:txBody>
          <a:bodyPr lIns="90000" rIns="90000" tIns="45000" bIns="45000" anchor="t">
            <a:noAutofit/>
          </a:bodyPr>
          <a:p>
            <a:endParaRPr b="0" lang="uk-UA" sz="18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4" name="Рисунок 1" descr=""/>
          <p:cNvPicPr/>
          <p:nvPr/>
        </p:nvPicPr>
        <p:blipFill>
          <a:blip r:embed="rId1"/>
          <a:stretch/>
        </p:blipFill>
        <p:spPr>
          <a:xfrm>
            <a:off x="0" y="0"/>
            <a:ext cx="12191760" cy="6857640"/>
          </a:xfrm>
          <a:prstGeom prst="rect">
            <a:avLst/>
          </a:prstGeom>
          <a:ln w="0">
            <a:noFill/>
          </a:ln>
        </p:spPr>
      </p:pic>
      <p:sp>
        <p:nvSpPr>
          <p:cNvPr id="165" name="Прямоугольник 2"/>
          <p:cNvSpPr/>
          <p:nvPr/>
        </p:nvSpPr>
        <p:spPr>
          <a:xfrm>
            <a:off x="1612440" y="1307880"/>
            <a:ext cx="8198640" cy="388440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tabLst>
                <a:tab algn="l" pos="0"/>
              </a:tabLst>
            </a:pPr>
            <a:r>
              <a:rPr b="0" lang="uk-UA" sz="2000" spc="-1" strike="noStrike">
                <a:solidFill>
                  <a:srgbClr val="c00000"/>
                </a:solidFill>
                <a:latin typeface="Calibri Light"/>
                <a:ea typeface="Times New Roman"/>
              </a:rPr>
              <a:t>Між синтетичним рахунком, його субрахунками і аналітичними рахунками існує  наступний взаємозв’язок:</a:t>
            </a:r>
            <a:endParaRPr b="0" lang="uk-UA" sz="2000" spc="-1" strike="noStrike">
              <a:solidFill>
                <a:srgbClr val="000000"/>
              </a:solidFill>
              <a:latin typeface="Arial"/>
            </a:endParaRPr>
          </a:p>
          <a:p>
            <a:pPr marL="285840" indent="-285840" algn="just">
              <a:lnSpc>
                <a:spcPct val="150000"/>
              </a:lnSpc>
              <a:buClr>
                <a:srgbClr val="000000"/>
              </a:buClr>
              <a:buFont typeface="Courier New"/>
              <a:buChar char="o"/>
              <a:tabLst>
                <a:tab algn="l" pos="0"/>
              </a:tabLst>
            </a:pPr>
            <a:r>
              <a:rPr b="0" lang="uk-UA" sz="1800" spc="-1" strike="noStrike">
                <a:solidFill>
                  <a:srgbClr val="000000"/>
                </a:solidFill>
                <a:latin typeface="Times New Roman"/>
                <a:ea typeface="Times New Roman"/>
              </a:rPr>
              <a:t> </a:t>
            </a:r>
            <a:r>
              <a:rPr b="0" lang="uk-UA" sz="1800" spc="-1" strike="noStrike">
                <a:solidFill>
                  <a:srgbClr val="c00000"/>
                </a:solidFill>
                <a:latin typeface="Calibri Light"/>
                <a:ea typeface="Times New Roman"/>
              </a:rPr>
              <a:t>Сума початкового сальдо за синтетичним рахунком завжди повинна відповідати сумі початкових сальдо за аналітичними рахунками, які відкриті до нього.</a:t>
            </a:r>
            <a:endParaRPr b="0" lang="uk-UA" sz="1800" spc="-1" strike="noStrike">
              <a:solidFill>
                <a:srgbClr val="000000"/>
              </a:solidFill>
              <a:latin typeface="Arial"/>
            </a:endParaRPr>
          </a:p>
          <a:p>
            <a:pPr marL="285840" indent="-285840" algn="just">
              <a:lnSpc>
                <a:spcPct val="150000"/>
              </a:lnSpc>
              <a:buClr>
                <a:srgbClr val="c00000"/>
              </a:buClr>
              <a:buFont typeface="Courier New"/>
              <a:buChar char="o"/>
              <a:tabLst>
                <a:tab algn="l" pos="0"/>
              </a:tabLst>
            </a:pPr>
            <a:r>
              <a:rPr b="0" lang="uk-UA" sz="1800" spc="-1" strike="noStrike">
                <a:solidFill>
                  <a:srgbClr val="c00000"/>
                </a:solidFill>
                <a:latin typeface="Calibri Light"/>
                <a:ea typeface="Times New Roman"/>
              </a:rPr>
              <a:t> </a:t>
            </a:r>
            <a:r>
              <a:rPr b="0" lang="uk-UA" sz="1800" spc="-1" strike="noStrike">
                <a:solidFill>
                  <a:srgbClr val="c00000"/>
                </a:solidFill>
                <a:latin typeface="Calibri Light"/>
                <a:ea typeface="Times New Roman"/>
              </a:rPr>
              <a:t>Сума оборотів за дебетом та кредитом аналітичних рахунків повинна відповідати сумі оборотів за дебетом та кредитом синтетичного рахунку.</a:t>
            </a:r>
            <a:endParaRPr b="0" lang="uk-UA" sz="1800" spc="-1" strike="noStrike">
              <a:solidFill>
                <a:srgbClr val="000000"/>
              </a:solidFill>
              <a:latin typeface="Arial"/>
            </a:endParaRPr>
          </a:p>
          <a:p>
            <a:pPr marL="285840" indent="-285840" algn="just">
              <a:lnSpc>
                <a:spcPct val="150000"/>
              </a:lnSpc>
              <a:buClr>
                <a:srgbClr val="c00000"/>
              </a:buClr>
              <a:buFont typeface="Courier New"/>
              <a:buChar char="o"/>
              <a:tabLst>
                <a:tab algn="l" pos="0"/>
              </a:tabLst>
            </a:pPr>
            <a:r>
              <a:rPr b="0" lang="uk-UA" sz="1800" spc="-1" strike="noStrike">
                <a:solidFill>
                  <a:srgbClr val="c00000"/>
                </a:solidFill>
                <a:latin typeface="Calibri Light"/>
                <a:ea typeface="Times New Roman"/>
              </a:rPr>
              <a:t>Сума кінцевого сальдо за синтетичним рахунком завжди повинна відповідати сумі кінцевому сальдо за аналітичними рахунками, які відкриті до нього.</a:t>
            </a:r>
            <a:endParaRPr b="0" lang="uk-UA" sz="18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6" name="Рисунок 1" descr=""/>
          <p:cNvPicPr/>
          <p:nvPr/>
        </p:nvPicPr>
        <p:blipFill>
          <a:blip r:embed="rId1"/>
          <a:stretch/>
        </p:blipFill>
        <p:spPr>
          <a:xfrm>
            <a:off x="0" y="0"/>
            <a:ext cx="12285000" cy="6857640"/>
          </a:xfrm>
          <a:prstGeom prst="rect">
            <a:avLst/>
          </a:prstGeom>
          <a:ln w="0">
            <a:noFill/>
          </a:ln>
        </p:spPr>
      </p:pic>
      <p:sp>
        <p:nvSpPr>
          <p:cNvPr id="167" name="Rectangle 2"/>
          <p:cNvSpPr/>
          <p:nvPr/>
        </p:nvSpPr>
        <p:spPr>
          <a:xfrm>
            <a:off x="979200" y="900000"/>
            <a:ext cx="10326240" cy="4617000"/>
          </a:xfrm>
          <a:prstGeom prst="rect">
            <a:avLst/>
          </a:prstGeom>
          <a:noFill/>
          <a:ln w="0">
            <a:noFill/>
          </a:ln>
        </p:spPr>
        <p:style>
          <a:lnRef idx="0"/>
          <a:fillRef idx="0"/>
          <a:effectRef idx="0"/>
          <a:fontRef idx="minor"/>
        </p:style>
        <p:txBody>
          <a:bodyPr numCol="1" spcCol="0" anchor="ctr">
            <a:spAutoFit/>
          </a:bodyPr>
          <a:p>
            <a:pPr>
              <a:lnSpc>
                <a:spcPct val="150000"/>
              </a:lnSpc>
              <a:tabLst>
                <a:tab algn="l" pos="0"/>
              </a:tabLst>
            </a:pPr>
            <a:r>
              <a:rPr b="1" lang="uk-UA" sz="1800" spc="-1" strike="noStrike">
                <a:solidFill>
                  <a:srgbClr val="ff0000"/>
                </a:solidFill>
                <a:latin typeface="Calibri Light"/>
                <a:ea typeface="Times New Roman"/>
              </a:rPr>
              <a:t>Приклад: </a:t>
            </a:r>
            <a:r>
              <a:rPr b="1" lang="uk-UA" sz="1800" spc="-1" strike="noStrike">
                <a:solidFill>
                  <a:srgbClr val="c00000"/>
                </a:solidFill>
                <a:latin typeface="Calibri Light"/>
                <a:ea typeface="Times New Roman"/>
              </a:rPr>
              <a:t>Залишки на початок місяця склали: бронзи 5000 кг за ціною 0,60 грн. на суму       3000 грн.. і міді 5000 кг за ціною 0,80 грн. на суму 4000 грн, усього на суму 7000 грн.</a:t>
            </a:r>
            <a:endParaRPr b="0" lang="uk-UA" sz="1800" spc="-1" strike="noStrike">
              <a:solidFill>
                <a:srgbClr val="000000"/>
              </a:solidFill>
              <a:latin typeface="Arial"/>
            </a:endParaRPr>
          </a:p>
          <a:p>
            <a:pPr>
              <a:lnSpc>
                <a:spcPct val="150000"/>
              </a:lnSpc>
              <a:tabLst>
                <a:tab algn="l" pos="0"/>
              </a:tabLst>
            </a:pPr>
            <a:r>
              <a:rPr b="1" lang="uk-UA" sz="1800" spc="-1" strike="noStrike">
                <a:solidFill>
                  <a:srgbClr val="c00000"/>
                </a:solidFill>
                <a:latin typeface="Calibri Light"/>
                <a:ea typeface="Times New Roman"/>
              </a:rPr>
              <a:t>В поточному місяці мали місце наступні господарські операції, що були оформлені відповідними бухгалтерськими документами: 1. Оприбутковано на складі суб’єкту господарювання, одержані від різних  постачальників 2500 кг бронзи за ціною 0,60 грн. за кг на суму 1500 грн. та 2000 кг міді  за ціною 0,80 грн. за кг на суму 1600 грн. на загальну  суму 3100 грн.;  2. Відпущено на виробництво різних видів продукції  2000 кг бронзи за ціною 0,60 грн. за кг  на суму 1200 грн. та  3000 кг міді  за ціною 0,80 грн. за кг  на суму 2400 грн., на загальну суму 3600 грн.; 3. Відпущено на виробництво 4000 кг бронзи за ціною 0,60 грн. за кг на суму 2400 грн. та 2000 кг міді за ціною 0,80 грн. за кг. на суму 1600 грн. Наведені дані відображені відповідно на субрахунку «Сировина і матеріали» та аналітичних рахунках «Бронза» і «Мідь» .</a:t>
            </a:r>
            <a:endParaRPr b="0" lang="uk-UA" sz="18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2" name="Рисунок 1" descr=""/>
          <p:cNvPicPr/>
          <p:nvPr/>
        </p:nvPicPr>
        <p:blipFill>
          <a:blip r:embed="rId1"/>
          <a:stretch/>
        </p:blipFill>
        <p:spPr>
          <a:xfrm>
            <a:off x="0" y="0"/>
            <a:ext cx="12191760" cy="6857640"/>
          </a:xfrm>
          <a:prstGeom prst="rect">
            <a:avLst/>
          </a:prstGeom>
          <a:ln w="0">
            <a:noFill/>
          </a:ln>
        </p:spPr>
      </p:pic>
      <p:sp>
        <p:nvSpPr>
          <p:cNvPr id="93" name="TextBox 2"/>
          <p:cNvSpPr/>
          <p:nvPr/>
        </p:nvSpPr>
        <p:spPr>
          <a:xfrm>
            <a:off x="449280" y="1874880"/>
            <a:ext cx="9123840" cy="2649240"/>
          </a:xfrm>
          <a:prstGeom prst="rect">
            <a:avLst/>
          </a:prstGeom>
          <a:noFill/>
          <a:ln w="0">
            <a:noFill/>
          </a:ln>
        </p:spPr>
        <p:style>
          <a:lnRef idx="0"/>
          <a:fillRef idx="0"/>
          <a:effectRef idx="0"/>
          <a:fontRef idx="minor"/>
        </p:style>
        <p:txBody>
          <a:bodyPr wrap="none" lIns="90000" rIns="90000" tIns="45000" bIns="45000" anchor="t">
            <a:spAutoFit/>
          </a:bodyPr>
          <a:p>
            <a:pPr marL="457200">
              <a:lnSpc>
                <a:spcPct val="100000"/>
              </a:lnSpc>
            </a:pPr>
            <a:r>
              <a:rPr b="0" lang="uk-UA" sz="2800" spc="-1" strike="noStrike">
                <a:solidFill>
                  <a:srgbClr val="c00000"/>
                </a:solidFill>
                <a:latin typeface="Calibri Light"/>
              </a:rPr>
              <a:t>1.Рахунки  бухгалтерського обліку, їх зміст, будова і види.</a:t>
            </a:r>
            <a:endParaRPr b="0" lang="uk-UA" sz="2800" spc="-1" strike="noStrike">
              <a:solidFill>
                <a:srgbClr val="000000"/>
              </a:solidFill>
              <a:latin typeface="Arial"/>
            </a:endParaRPr>
          </a:p>
          <a:p>
            <a:pPr marL="457200">
              <a:lnSpc>
                <a:spcPct val="100000"/>
              </a:lnSpc>
            </a:pPr>
            <a:r>
              <a:rPr b="0" lang="uk-UA" sz="2800" spc="-1" strike="noStrike">
                <a:solidFill>
                  <a:srgbClr val="c00000"/>
                </a:solidFill>
                <a:latin typeface="Calibri Light"/>
              </a:rPr>
              <a:t>2.Подвійний запис на рахунках бухгалтерського обліку </a:t>
            </a:r>
            <a:endParaRPr b="0" lang="uk-UA" sz="2800" spc="-1" strike="noStrike">
              <a:solidFill>
                <a:srgbClr val="000000"/>
              </a:solidFill>
              <a:latin typeface="Arial"/>
            </a:endParaRPr>
          </a:p>
          <a:p>
            <a:pPr marL="457200">
              <a:lnSpc>
                <a:spcPct val="100000"/>
              </a:lnSpc>
            </a:pPr>
            <a:r>
              <a:rPr b="0" lang="uk-UA" sz="2800" spc="-1" strike="noStrike">
                <a:solidFill>
                  <a:srgbClr val="c00000"/>
                </a:solidFill>
                <a:latin typeface="Calibri Light"/>
              </a:rPr>
              <a:t>	</a:t>
            </a:r>
            <a:r>
              <a:rPr b="0" lang="uk-UA" sz="2800" spc="-1" strike="noStrike">
                <a:solidFill>
                  <a:srgbClr val="c00000"/>
                </a:solidFill>
                <a:latin typeface="Calibri Light"/>
              </a:rPr>
              <a:t>та історичні аспекти його виникнення.</a:t>
            </a:r>
            <a:endParaRPr b="0" lang="uk-UA" sz="2800" spc="-1" strike="noStrike">
              <a:solidFill>
                <a:srgbClr val="000000"/>
              </a:solidFill>
              <a:latin typeface="Arial"/>
            </a:endParaRPr>
          </a:p>
          <a:p>
            <a:pPr marL="457200">
              <a:lnSpc>
                <a:spcPct val="100000"/>
              </a:lnSpc>
            </a:pPr>
            <a:r>
              <a:rPr b="0" lang="uk-UA" sz="2800" spc="-1" strike="noStrike">
                <a:solidFill>
                  <a:srgbClr val="c00000"/>
                </a:solidFill>
                <a:latin typeface="Calibri Light"/>
              </a:rPr>
              <a:t>3.Синтетичні та аналітичні рахунки,  субрахунки</a:t>
            </a:r>
            <a:r>
              <a:rPr b="0" lang="en-US" sz="2800" spc="-1" strike="noStrike">
                <a:solidFill>
                  <a:srgbClr val="c00000"/>
                </a:solidFill>
                <a:latin typeface="Calibri Light"/>
              </a:rPr>
              <a:t>.</a:t>
            </a:r>
            <a:endParaRPr b="0" lang="uk-UA" sz="2800" spc="-1" strike="noStrike">
              <a:solidFill>
                <a:srgbClr val="000000"/>
              </a:solidFill>
              <a:latin typeface="Arial"/>
            </a:endParaRPr>
          </a:p>
          <a:p>
            <a:pPr marL="457200">
              <a:lnSpc>
                <a:spcPct val="100000"/>
              </a:lnSpc>
            </a:pPr>
            <a:r>
              <a:rPr b="0" lang="uk-UA" sz="2800" spc="-1" strike="noStrike">
                <a:solidFill>
                  <a:srgbClr val="c00000"/>
                </a:solidFill>
                <a:latin typeface="Calibri Light"/>
              </a:rPr>
              <a:t>4.Узагальнення даних поточного обліку</a:t>
            </a:r>
            <a:r>
              <a:rPr b="0" lang="en-US" sz="2800" spc="-1" strike="noStrike">
                <a:solidFill>
                  <a:srgbClr val="c00000"/>
                </a:solidFill>
                <a:latin typeface="Calibri Light"/>
              </a:rPr>
              <a:t>.</a:t>
            </a:r>
            <a:endParaRPr b="0" lang="uk-UA" sz="2800" spc="-1" strike="noStrike">
              <a:solidFill>
                <a:srgbClr val="000000"/>
              </a:solidFill>
              <a:latin typeface="Arial"/>
            </a:endParaRPr>
          </a:p>
          <a:p>
            <a:pPr>
              <a:lnSpc>
                <a:spcPct val="100000"/>
              </a:lnSpc>
            </a:pPr>
            <a:endParaRPr b="0" lang="uk-UA" sz="2800" spc="-1" strike="noStrike">
              <a:solidFill>
                <a:srgbClr val="000000"/>
              </a:solidFill>
              <a:latin typeface="Arial"/>
            </a:endParaRPr>
          </a:p>
        </p:txBody>
      </p:sp>
      <p:sp>
        <p:nvSpPr>
          <p:cNvPr id="94" name="TextBox 3"/>
          <p:cNvSpPr/>
          <p:nvPr/>
        </p:nvSpPr>
        <p:spPr>
          <a:xfrm>
            <a:off x="1621080" y="861840"/>
            <a:ext cx="1378800" cy="57708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pPr>
            <a:r>
              <a:rPr b="0" lang="uk-UA" sz="3200" spc="-1" strike="noStrike">
                <a:solidFill>
                  <a:srgbClr val="c00000"/>
                </a:solidFill>
                <a:latin typeface="Constantia"/>
              </a:rPr>
              <a:t>ПЛАН</a:t>
            </a:r>
            <a:endParaRPr b="0" lang="uk-UA" sz="3200" spc="-1" strike="noStrike">
              <a:solidFill>
                <a:srgbClr val="000000"/>
              </a:solidFill>
              <a:latin typeface="Arial"/>
            </a:endParaRPr>
          </a:p>
        </p:txBody>
      </p:sp>
      <p:pic>
        <p:nvPicPr>
          <p:cNvPr id="95" name="Рисунок 4" descr=""/>
          <p:cNvPicPr/>
          <p:nvPr/>
        </p:nvPicPr>
        <p:blipFill>
          <a:blip r:embed="rId2"/>
          <a:stretch/>
        </p:blipFill>
        <p:spPr>
          <a:xfrm>
            <a:off x="9404280" y="1874880"/>
            <a:ext cx="2371320" cy="2371320"/>
          </a:xfrm>
          <a:prstGeom prst="rect">
            <a:avLst/>
          </a:prstGeom>
          <a:ln w="0">
            <a:noFill/>
          </a:ln>
        </p:spPr>
      </p:pic>
    </p:spTree>
  </p:cSld>
  <mc:AlternateContent>
    <mc:Choice Requires="p14">
      <p:transition spd="med" p14:dur="800"/>
    </mc:Choice>
    <mc:Fallback>
      <p:transition spd="med"/>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8" name="Рисунок 1" descr=""/>
          <p:cNvPicPr/>
          <p:nvPr/>
        </p:nvPicPr>
        <p:blipFill>
          <a:blip r:embed="rId1"/>
          <a:stretch/>
        </p:blipFill>
        <p:spPr>
          <a:xfrm>
            <a:off x="0" y="0"/>
            <a:ext cx="12191760" cy="6857640"/>
          </a:xfrm>
          <a:prstGeom prst="rect">
            <a:avLst/>
          </a:prstGeom>
          <a:ln w="0">
            <a:noFill/>
          </a:ln>
        </p:spPr>
      </p:pic>
      <p:graphicFrame>
        <p:nvGraphicFramePr>
          <p:cNvPr id="169" name="Таблица 2"/>
          <p:cNvGraphicFramePr/>
          <p:nvPr/>
        </p:nvGraphicFramePr>
        <p:xfrm>
          <a:off x="799920" y="1437120"/>
          <a:ext cx="9358560" cy="4435200"/>
        </p:xfrm>
        <a:graphic>
          <a:graphicData uri="http://schemas.openxmlformats.org/drawingml/2006/table">
            <a:tbl>
              <a:tblPr/>
              <a:tblGrid>
                <a:gridCol w="693720"/>
                <a:gridCol w="2245320"/>
                <a:gridCol w="747360"/>
                <a:gridCol w="781200"/>
                <a:gridCol w="1181520"/>
                <a:gridCol w="1181520"/>
                <a:gridCol w="1263240"/>
                <a:gridCol w="1263240"/>
              </a:tblGrid>
              <a:tr h="277200">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r>
                        <a:rPr b="1" lang="uk-UA" sz="1600" spc="-1" strike="noStrike">
                          <a:solidFill>
                            <a:srgbClr val="c00000"/>
                          </a:solidFill>
                          <a:latin typeface="Calibri Light"/>
                          <a:ea typeface="Times New Roman"/>
                        </a:rPr>
                        <a:t>п/п</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Зміст запису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Одиниця вимі</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ру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Ціна</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Надійшло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Витрачено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1108800">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сума</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к-ть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сума</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54400">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Залишок на початок місяця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0-60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5000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3000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5440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Надійшло від постачальників</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0-60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2500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1500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5440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Відпущено на виробництво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0-60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1200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5440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3.</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Відпущено на виробництво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0-60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4000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2400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277200">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Оборот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0-60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2500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1500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6000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3600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54400">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Залишок на кінець місяця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0-60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1500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900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bl>
          </a:graphicData>
        </a:graphic>
      </p:graphicFrame>
      <p:sp>
        <p:nvSpPr>
          <p:cNvPr id="170" name="Прямоугольник 3"/>
          <p:cNvSpPr/>
          <p:nvPr/>
        </p:nvSpPr>
        <p:spPr>
          <a:xfrm>
            <a:off x="4077360" y="693000"/>
            <a:ext cx="3104280" cy="36396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pPr>
            <a:r>
              <a:rPr b="1" lang="uk-UA" sz="1800" spc="-1" strike="noStrike">
                <a:solidFill>
                  <a:srgbClr val="c00000"/>
                </a:solidFill>
                <a:latin typeface="Calibri Light"/>
                <a:ea typeface="Times New Roman"/>
              </a:rPr>
              <a:t>Аналітичний рахунок "Бронза"</a:t>
            </a:r>
            <a:endParaRPr b="0" lang="uk-UA" sz="1800" spc="-1" strike="noStrike">
              <a:solidFill>
                <a:srgbClr val="000000"/>
              </a:solidFill>
              <a:latin typeface="Arial"/>
            </a:endParaRPr>
          </a:p>
        </p:txBody>
      </p:sp>
      <p:pic>
        <p:nvPicPr>
          <p:cNvPr id="171" name="Рисунок 4" descr=""/>
          <p:cNvPicPr/>
          <p:nvPr/>
        </p:nvPicPr>
        <p:blipFill>
          <a:blip r:embed="rId2"/>
          <a:stretch/>
        </p:blipFill>
        <p:spPr>
          <a:xfrm>
            <a:off x="9881640" y="5157360"/>
            <a:ext cx="2562840" cy="1423800"/>
          </a:xfrm>
          <a:prstGeom prst="rect">
            <a:avLst/>
          </a:prstGeom>
          <a:ln w="0">
            <a:noFill/>
          </a:ln>
        </p:spPr>
      </p:pic>
    </p:spTree>
  </p:cSld>
  <mc:AlternateContent>
    <mc:Choice Requires="p14">
      <p:transition spd="med" p14:dur="800"/>
    </mc:Choice>
    <mc:Fallback>
      <p:transition spd="med"/>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2" name="Рисунок 1" descr=""/>
          <p:cNvPicPr/>
          <p:nvPr/>
        </p:nvPicPr>
        <p:blipFill>
          <a:blip r:embed="rId1"/>
          <a:stretch/>
        </p:blipFill>
        <p:spPr>
          <a:xfrm>
            <a:off x="0" y="0"/>
            <a:ext cx="12191760" cy="6857640"/>
          </a:xfrm>
          <a:prstGeom prst="rect">
            <a:avLst/>
          </a:prstGeom>
          <a:ln w="0">
            <a:noFill/>
          </a:ln>
        </p:spPr>
      </p:pic>
      <p:graphicFrame>
        <p:nvGraphicFramePr>
          <p:cNvPr id="173" name="Таблица 2"/>
          <p:cNvGraphicFramePr/>
          <p:nvPr/>
        </p:nvGraphicFramePr>
        <p:xfrm>
          <a:off x="1666440" y="1288440"/>
          <a:ext cx="7787880" cy="4791960"/>
        </p:xfrm>
        <a:graphic>
          <a:graphicData uri="http://schemas.openxmlformats.org/drawingml/2006/table">
            <a:tbl>
              <a:tblPr/>
              <a:tblGrid>
                <a:gridCol w="592560"/>
                <a:gridCol w="1779480"/>
                <a:gridCol w="592560"/>
                <a:gridCol w="593280"/>
                <a:gridCol w="863280"/>
                <a:gridCol w="863280"/>
                <a:gridCol w="1251000"/>
                <a:gridCol w="1251000"/>
              </a:tblGrid>
              <a:tr h="517680">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r>
                        <a:rPr b="1" lang="uk-UA" sz="1600" spc="-1" strike="noStrike">
                          <a:solidFill>
                            <a:srgbClr val="c00000"/>
                          </a:solidFill>
                          <a:latin typeface="Calibri Light"/>
                          <a:ea typeface="Times New Roman"/>
                        </a:rPr>
                        <a:t>п/п</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Зміст запису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Одиниця вимі</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ру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Ціна</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Надійшло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Витрачено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979560">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сума</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к-ть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сума</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98680">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Залишок на початок місяця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0-80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5000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4000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9868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Надійшло від постачальників</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0-80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1600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9868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Відпущено на виробництво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0-80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3000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2400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9868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3.</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Відпущено на виробництво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0-80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1600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299160">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Оборот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0-80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1600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5000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4000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98680">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Залишок на  кінець місяця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кг</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1" lang="uk-UA" sz="1600" spc="-1" strike="noStrike">
                          <a:solidFill>
                            <a:srgbClr val="c00000"/>
                          </a:solidFill>
                          <a:latin typeface="Calibri Light"/>
                          <a:ea typeface="Times New Roman"/>
                        </a:rPr>
                        <a:t>0-80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2000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1600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bl>
          </a:graphicData>
        </a:graphic>
      </p:graphicFrame>
      <p:sp>
        <p:nvSpPr>
          <p:cNvPr id="174" name="Прямоугольник 3"/>
          <p:cNvSpPr/>
          <p:nvPr/>
        </p:nvSpPr>
        <p:spPr>
          <a:xfrm>
            <a:off x="4200840" y="555840"/>
            <a:ext cx="2894040" cy="363960"/>
          </a:xfrm>
          <a:prstGeom prst="rect">
            <a:avLst/>
          </a:prstGeom>
          <a:noFill/>
          <a:ln w="0">
            <a:noFill/>
          </a:ln>
        </p:spPr>
        <p:style>
          <a:lnRef idx="0"/>
          <a:fillRef idx="0"/>
          <a:effectRef idx="0"/>
          <a:fontRef idx="minor"/>
        </p:style>
        <p:txBody>
          <a:bodyPr wrap="none" lIns="90000" rIns="90000" tIns="45000" bIns="45000" anchor="t">
            <a:spAutoFit/>
          </a:bodyPr>
          <a:p>
            <a:pPr algn="ctr">
              <a:lnSpc>
                <a:spcPct val="100000"/>
              </a:lnSpc>
            </a:pPr>
            <a:r>
              <a:rPr b="1" lang="uk-UA" sz="1800" spc="-1" strike="noStrike">
                <a:solidFill>
                  <a:srgbClr val="c00000"/>
                </a:solidFill>
                <a:latin typeface="Calibri Light"/>
                <a:ea typeface="Times New Roman"/>
              </a:rPr>
              <a:t>Аналітичний рахунок "Мідь"</a:t>
            </a:r>
            <a:endParaRPr b="0" lang="uk-UA" sz="1800" spc="-1" strike="noStrike">
              <a:solidFill>
                <a:srgbClr val="000000"/>
              </a:solidFill>
              <a:latin typeface="Arial"/>
            </a:endParaRPr>
          </a:p>
        </p:txBody>
      </p:sp>
      <p:pic>
        <p:nvPicPr>
          <p:cNvPr id="175" name="Рисунок 4" descr=""/>
          <p:cNvPicPr/>
          <p:nvPr/>
        </p:nvPicPr>
        <p:blipFill>
          <a:blip r:embed="rId2"/>
          <a:stretch/>
        </p:blipFill>
        <p:spPr>
          <a:xfrm>
            <a:off x="9227520" y="4669560"/>
            <a:ext cx="3092040" cy="2188080"/>
          </a:xfrm>
          <a:prstGeom prst="rect">
            <a:avLst/>
          </a:prstGeom>
          <a:ln w="0">
            <a:noFill/>
          </a:ln>
        </p:spPr>
      </p:pic>
    </p:spTree>
  </p:cSld>
  <mc:AlternateContent>
    <mc:Choice Requires="p14">
      <p:transition spd="med" p14:dur="800"/>
    </mc:Choice>
    <mc:Fallback>
      <p:transition spd="med"/>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6" name="Рисунок 1" descr=""/>
          <p:cNvPicPr/>
          <p:nvPr/>
        </p:nvPicPr>
        <p:blipFill>
          <a:blip r:embed="rId1"/>
          <a:stretch/>
        </p:blipFill>
        <p:spPr>
          <a:xfrm>
            <a:off x="0" y="0"/>
            <a:ext cx="12191760" cy="6857640"/>
          </a:xfrm>
          <a:prstGeom prst="rect">
            <a:avLst/>
          </a:prstGeom>
          <a:ln w="0">
            <a:noFill/>
          </a:ln>
        </p:spPr>
      </p:pic>
      <p:sp>
        <p:nvSpPr>
          <p:cNvPr id="177" name="Прямоугольник 2"/>
          <p:cNvSpPr/>
          <p:nvPr/>
        </p:nvSpPr>
        <p:spPr>
          <a:xfrm>
            <a:off x="943200" y="1104120"/>
            <a:ext cx="10305000" cy="322092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tabLst>
                <a:tab algn="l" pos="0"/>
              </a:tabLst>
            </a:pPr>
            <a:r>
              <a:rPr b="1" i="1" lang="uk-UA" sz="1800" spc="-1" strike="noStrike">
                <a:solidFill>
                  <a:srgbClr val="c00000"/>
                </a:solidFill>
                <a:latin typeface="Calibri Light"/>
                <a:ea typeface="Times New Roman"/>
              </a:rPr>
              <a:t>Отже, коли будуть занесені до аналітичних рахунків «Бронза» та «Мідь» залишки на початок місяця в натуральному і вартісному виразі, а також суми господарських операцій, що наведені в прикладі і виведені в них залишки на кінець місяця то побачимо, що початкові залишки за цими аналітичними рахунками 7000 грн. (3000 + 4000), обороти з надходження у сумі 3100 грн. (1500 + 1600) і з відпуску 7600 грн. (3600 + 4000), а також залишки на кінець місяця у сумі 2500 грн. (900 + 1600) є тотожними за відповідними сумами</a:t>
            </a:r>
            <a:r>
              <a:rPr b="1" i="1" lang="uk-UA" sz="1100" spc="-1" strike="noStrike">
                <a:solidFill>
                  <a:srgbClr val="c00000"/>
                </a:solidFill>
                <a:latin typeface="Calibri"/>
                <a:ea typeface="Times New Roman"/>
              </a:rPr>
              <a:t> </a:t>
            </a:r>
            <a:r>
              <a:rPr b="1" i="1" lang="uk-UA" sz="1800" spc="-1" strike="noStrike">
                <a:solidFill>
                  <a:srgbClr val="c00000"/>
                </a:solidFill>
                <a:latin typeface="Calibri Light"/>
                <a:ea typeface="Times New Roman"/>
              </a:rPr>
              <a:t>субрахунку «Сировина і матеріали». Цим саме і підтверджується наведені вище умови взаємозв’язку синтетичних і аналітичних рахунків.</a:t>
            </a:r>
            <a:endParaRPr b="0" lang="uk-UA" sz="1800" spc="-1" strike="noStrike">
              <a:solidFill>
                <a:srgbClr val="000000"/>
              </a:solidFill>
              <a:latin typeface="Arial"/>
            </a:endParaRPr>
          </a:p>
          <a:p>
            <a:pPr algn="just">
              <a:lnSpc>
                <a:spcPct val="150000"/>
              </a:lnSpc>
              <a:tabLst>
                <a:tab algn="l" pos="0"/>
              </a:tabLst>
            </a:pPr>
            <a:endParaRPr b="0" lang="uk-UA" sz="11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8" name="Рисунок 1" descr=""/>
          <p:cNvPicPr/>
          <p:nvPr/>
        </p:nvPicPr>
        <p:blipFill>
          <a:blip r:embed="rId1"/>
          <a:stretch/>
        </p:blipFill>
        <p:spPr>
          <a:xfrm>
            <a:off x="0" y="0"/>
            <a:ext cx="12191760" cy="6857640"/>
          </a:xfrm>
          <a:prstGeom prst="rect">
            <a:avLst/>
          </a:prstGeom>
          <a:ln w="0">
            <a:noFill/>
          </a:ln>
        </p:spPr>
      </p:pic>
      <p:sp>
        <p:nvSpPr>
          <p:cNvPr id="179" name="Прямоугольник 2"/>
          <p:cNvSpPr/>
          <p:nvPr/>
        </p:nvSpPr>
        <p:spPr>
          <a:xfrm>
            <a:off x="2277000" y="349920"/>
            <a:ext cx="7470360" cy="942840"/>
          </a:xfrm>
          <a:prstGeom prst="rect">
            <a:avLst/>
          </a:prstGeom>
          <a:noFill/>
          <a:ln w="0">
            <a:noFill/>
          </a:ln>
        </p:spPr>
        <p:style>
          <a:lnRef idx="0"/>
          <a:fillRef idx="0"/>
          <a:effectRef idx="0"/>
          <a:fontRef idx="minor"/>
        </p:style>
        <p:txBody>
          <a:bodyPr lIns="90000" rIns="90000" tIns="45000" bIns="45000" anchor="t">
            <a:spAutoFit/>
          </a:bodyPr>
          <a:p>
            <a:pPr marL="457200">
              <a:lnSpc>
                <a:spcPct val="100000"/>
              </a:lnSpc>
            </a:pPr>
            <a:r>
              <a:rPr b="1" lang="uk-UA" sz="2800" spc="-1" strike="noStrike">
                <a:solidFill>
                  <a:srgbClr val="ffffff"/>
                </a:solidFill>
                <a:latin typeface="Calibri Light"/>
              </a:rPr>
              <a:t>4.Узагальнення даних поточного обліку</a:t>
            </a:r>
            <a:endParaRPr b="0" lang="uk-UA" sz="2800" spc="-1" strike="noStrike">
              <a:solidFill>
                <a:srgbClr val="000000"/>
              </a:solidFill>
              <a:latin typeface="Arial"/>
            </a:endParaRPr>
          </a:p>
          <a:p>
            <a:pPr>
              <a:lnSpc>
                <a:spcPct val="100000"/>
              </a:lnSpc>
            </a:pPr>
            <a:endParaRPr b="0" lang="uk-UA" sz="2800" spc="-1" strike="noStrike">
              <a:solidFill>
                <a:srgbClr val="000000"/>
              </a:solidFill>
              <a:latin typeface="Arial"/>
            </a:endParaRPr>
          </a:p>
        </p:txBody>
      </p:sp>
      <p:sp>
        <p:nvSpPr>
          <p:cNvPr id="180" name="Прямоугольник 3"/>
          <p:cNvSpPr/>
          <p:nvPr/>
        </p:nvSpPr>
        <p:spPr>
          <a:xfrm>
            <a:off x="1938600" y="1033200"/>
            <a:ext cx="7616520" cy="297000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lang="uk-UA" sz="1800" spc="-1" strike="noStrike">
                <a:solidFill>
                  <a:srgbClr val="c00000"/>
                </a:solidFill>
                <a:latin typeface="Calibri Light"/>
                <a:ea typeface="Times New Roman"/>
              </a:rPr>
              <a:t>Окремий рахунок містить інформацію, що характеризує кожний об’єкт зокрема. Періодично виникає потреба в узагальненні інформації про об’єкти обліку, звірці взаємозв’язку між ними. Для цього використовують таблиці певної форми, які називають відомостями. Є три види відомостей:</a:t>
            </a:r>
            <a:endParaRPr b="0" lang="uk-UA" sz="1800" spc="-1" strike="noStrike">
              <a:solidFill>
                <a:srgbClr val="000000"/>
              </a:solidFill>
              <a:latin typeface="Arial"/>
            </a:endParaRPr>
          </a:p>
          <a:p>
            <a:pPr marL="343080" indent="-343080" algn="just">
              <a:lnSpc>
                <a:spcPct val="150000"/>
              </a:lnSpc>
              <a:buClr>
                <a:srgbClr val="c00000"/>
              </a:buClr>
              <a:buFont typeface="Calibri Light"/>
              <a:buAutoNum type="alphaLcPeriod"/>
            </a:pPr>
            <a:r>
              <a:rPr b="1" i="1" lang="uk-UA" sz="1800" spc="-1" strike="noStrike">
                <a:solidFill>
                  <a:srgbClr val="c00000"/>
                </a:solidFill>
                <a:latin typeface="Times New Roman"/>
                <a:ea typeface="Times New Roman"/>
              </a:rPr>
              <a:t>оборотні відомості;</a:t>
            </a:r>
            <a:endParaRPr b="0" lang="uk-UA" sz="1800" spc="-1" strike="noStrike">
              <a:solidFill>
                <a:srgbClr val="000000"/>
              </a:solidFill>
              <a:latin typeface="Arial"/>
            </a:endParaRPr>
          </a:p>
          <a:p>
            <a:pPr marL="343080" indent="-343080" algn="just">
              <a:lnSpc>
                <a:spcPct val="150000"/>
              </a:lnSpc>
              <a:buClr>
                <a:srgbClr val="c00000"/>
              </a:buClr>
              <a:buFont typeface="Calibri Light"/>
              <a:buAutoNum type="alphaLcPeriod"/>
            </a:pPr>
            <a:r>
              <a:rPr b="1" i="1" lang="uk-UA" sz="1800" spc="-1" strike="noStrike">
                <a:solidFill>
                  <a:srgbClr val="c00000"/>
                </a:solidFill>
                <a:latin typeface="Times New Roman"/>
                <a:ea typeface="Times New Roman"/>
              </a:rPr>
              <a:t>сальдові відомості;</a:t>
            </a:r>
            <a:endParaRPr b="0" lang="uk-UA" sz="1800" spc="-1" strike="noStrike">
              <a:solidFill>
                <a:srgbClr val="000000"/>
              </a:solidFill>
              <a:latin typeface="Arial"/>
            </a:endParaRPr>
          </a:p>
          <a:p>
            <a:pPr marL="343080" indent="-343080" algn="just">
              <a:lnSpc>
                <a:spcPct val="150000"/>
              </a:lnSpc>
              <a:buClr>
                <a:srgbClr val="c00000"/>
              </a:buClr>
              <a:buFont typeface="Calibri Light"/>
              <a:buAutoNum type="alphaLcPeriod"/>
            </a:pPr>
            <a:r>
              <a:rPr b="1" i="1" lang="uk-UA" sz="1800" spc="-1" strike="noStrike">
                <a:solidFill>
                  <a:srgbClr val="c00000"/>
                </a:solidFill>
                <a:latin typeface="Times New Roman"/>
                <a:ea typeface="Times New Roman"/>
              </a:rPr>
              <a:t>шахові (шахматні) відомості</a:t>
            </a:r>
            <a:r>
              <a:rPr b="0" i="1" lang="uk-UA" sz="1800" spc="-1" strike="noStrike">
                <a:solidFill>
                  <a:srgbClr val="c00000"/>
                </a:solidFill>
                <a:latin typeface="Times New Roman"/>
                <a:ea typeface="Times New Roman"/>
              </a:rPr>
              <a:t>.</a:t>
            </a:r>
            <a:endParaRPr b="0" lang="uk-UA" sz="1800" spc="-1" strike="noStrike">
              <a:solidFill>
                <a:srgbClr val="000000"/>
              </a:solidFill>
              <a:latin typeface="Arial"/>
            </a:endParaRPr>
          </a:p>
        </p:txBody>
      </p:sp>
      <p:pic>
        <p:nvPicPr>
          <p:cNvPr id="181" name="Рисунок 4" descr=""/>
          <p:cNvPicPr/>
          <p:nvPr/>
        </p:nvPicPr>
        <p:blipFill>
          <a:blip r:embed="rId2"/>
          <a:stretch/>
        </p:blipFill>
        <p:spPr>
          <a:xfrm>
            <a:off x="7773840" y="2590200"/>
            <a:ext cx="3754800" cy="3754800"/>
          </a:xfrm>
          <a:prstGeom prst="rect">
            <a:avLst/>
          </a:prstGeom>
          <a:ln w="0">
            <a:noFill/>
          </a:ln>
        </p:spPr>
      </p:pic>
    </p:spTree>
  </p:cSld>
  <mc:AlternateContent>
    <mc:Choice Requires="p14">
      <p:transition spd="med" p14:dur="800"/>
    </mc:Choice>
    <mc:Fallback>
      <p:transition spd="med"/>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2" name="Рисунок 1" descr=""/>
          <p:cNvPicPr/>
          <p:nvPr/>
        </p:nvPicPr>
        <p:blipFill>
          <a:blip r:embed="rId1"/>
          <a:stretch/>
        </p:blipFill>
        <p:spPr>
          <a:xfrm>
            <a:off x="0" y="0"/>
            <a:ext cx="12191760" cy="6857640"/>
          </a:xfrm>
          <a:prstGeom prst="rect">
            <a:avLst/>
          </a:prstGeom>
          <a:ln w="0">
            <a:noFill/>
          </a:ln>
        </p:spPr>
      </p:pic>
      <p:sp>
        <p:nvSpPr>
          <p:cNvPr id="183" name="Прямоугольник 2"/>
          <p:cNvSpPr/>
          <p:nvPr/>
        </p:nvSpPr>
        <p:spPr>
          <a:xfrm>
            <a:off x="1278720" y="830160"/>
            <a:ext cx="9634320" cy="2147040"/>
          </a:xfrm>
          <a:prstGeom prst="rect">
            <a:avLst/>
          </a:prstGeom>
          <a:noFill/>
          <a:ln w="0">
            <a:noFill/>
          </a:ln>
        </p:spPr>
        <p:style>
          <a:lnRef idx="0"/>
          <a:fillRef idx="0"/>
          <a:effectRef idx="0"/>
          <a:fontRef idx="minor"/>
        </p:style>
        <p:txBody>
          <a:bodyPr lIns="90000" rIns="90000" tIns="45000" bIns="45000" anchor="t">
            <a:spAutoFit/>
          </a:bodyPr>
          <a:p>
            <a:pPr>
              <a:lnSpc>
                <a:spcPct val="150000"/>
              </a:lnSpc>
            </a:pPr>
            <a:r>
              <a:rPr b="0" i="1" lang="uk-UA" sz="1800" spc="-1" strike="noStrike">
                <a:solidFill>
                  <a:srgbClr val="ffffff"/>
                </a:solidFill>
                <a:latin typeface="Calibri Light"/>
                <a:ea typeface="Times New Roman"/>
              </a:rPr>
              <a:t>а. </a:t>
            </a:r>
            <a:r>
              <a:rPr b="0" i="1" lang="en-US" sz="1800" spc="-1" strike="noStrike">
                <a:solidFill>
                  <a:srgbClr val="ffffff"/>
                </a:solidFill>
                <a:latin typeface="Calibri Light"/>
                <a:ea typeface="Times New Roman"/>
              </a:rPr>
              <a:t> </a:t>
            </a:r>
            <a:r>
              <a:rPr b="1" lang="uk-UA" sz="1800" spc="-1" strike="noStrike">
                <a:solidFill>
                  <a:srgbClr val="ff0000"/>
                </a:solidFill>
                <a:latin typeface="Calibri Light"/>
                <a:ea typeface="Times New Roman"/>
              </a:rPr>
              <a:t>Оборотні відомості </a:t>
            </a:r>
            <a:r>
              <a:rPr b="1" lang="uk-UA" sz="1800" spc="-1" strike="noStrike">
                <a:solidFill>
                  <a:srgbClr val="c00000"/>
                </a:solidFill>
                <a:latin typeface="Calibri Light"/>
                <a:ea typeface="Times New Roman"/>
              </a:rPr>
              <a:t>складають як за рахунками </a:t>
            </a:r>
            <a:r>
              <a:rPr b="1" i="1" lang="uk-UA" sz="1800" spc="-1" strike="noStrike">
                <a:solidFill>
                  <a:srgbClr val="c00000"/>
                </a:solidFill>
                <a:latin typeface="Calibri Light"/>
                <a:ea typeface="Times New Roman"/>
              </a:rPr>
              <a:t>синтетичного</a:t>
            </a:r>
            <a:r>
              <a:rPr b="1" lang="uk-UA" sz="1800" spc="-1" strike="noStrike">
                <a:solidFill>
                  <a:srgbClr val="c00000"/>
                </a:solidFill>
                <a:latin typeface="Calibri Light"/>
                <a:ea typeface="Times New Roman"/>
              </a:rPr>
              <a:t>, так і за рахунками </a:t>
            </a:r>
            <a:r>
              <a:rPr b="1" i="1" lang="uk-UA" sz="1800" spc="-1" strike="noStrike">
                <a:solidFill>
                  <a:srgbClr val="c00000"/>
                </a:solidFill>
                <a:latin typeface="Calibri Light"/>
                <a:ea typeface="Times New Roman"/>
              </a:rPr>
              <a:t>аналітичного обліку</a:t>
            </a:r>
            <a:r>
              <a:rPr b="1" lang="uk-UA" sz="1800" spc="-1" strike="noStrike">
                <a:solidFill>
                  <a:srgbClr val="c00000"/>
                </a:solidFill>
                <a:latin typeface="Calibri Light"/>
                <a:ea typeface="Times New Roman"/>
              </a:rPr>
              <a:t>. За побудовою оборотна відомість - це таблиця з кількома графами. У першій графі записують назви рахунків, у наступних сальдо на початок звітного періоду, обороти за дебетом і кредитом за звітний період, а також сальдо на кінець звітного періоду. Наприкінці оборотної відомості за кожною графою підводять підсумок</a:t>
            </a:r>
            <a:endParaRPr b="0" lang="uk-UA" sz="1800" spc="-1" strike="noStrike">
              <a:solidFill>
                <a:srgbClr val="000000"/>
              </a:solidFill>
              <a:latin typeface="Arial"/>
            </a:endParaRPr>
          </a:p>
        </p:txBody>
      </p:sp>
      <p:graphicFrame>
        <p:nvGraphicFramePr>
          <p:cNvPr id="184" name="Таблица 3"/>
          <p:cNvGraphicFramePr/>
          <p:nvPr/>
        </p:nvGraphicFramePr>
        <p:xfrm>
          <a:off x="2190240" y="3156840"/>
          <a:ext cx="7803720" cy="2978280"/>
        </p:xfrm>
        <a:graphic>
          <a:graphicData uri="http://schemas.openxmlformats.org/drawingml/2006/table">
            <a:tbl>
              <a:tblPr/>
              <a:tblGrid>
                <a:gridCol w="1560600"/>
                <a:gridCol w="1560600"/>
                <a:gridCol w="780120"/>
                <a:gridCol w="780120"/>
                <a:gridCol w="780120"/>
                <a:gridCol w="780120"/>
                <a:gridCol w="780120"/>
                <a:gridCol w="780120"/>
              </a:tblGrid>
              <a:tr h="744480">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Шифр рахунку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Назва рахунку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Сальдо на початок м-ця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Обороти за місяць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Сальдо на кінець м-ця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372240">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a:no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a:no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372240">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372240">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1</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2</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3</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4</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5</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6</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744480">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a:no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I пара рівності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II пара рівності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III пара рівності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372240">
                <a:tc gridSpan="2">
                  <a:txBody>
                    <a:bodyPr lIns="68400" rIns="68400" tIns="0" bIns="0" anchor="t">
                      <a:noAutofit/>
                    </a:bodyPr>
                    <a:p>
                      <a:pPr algn="just">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1</a:t>
                      </a: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2</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3</a:t>
                      </a: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4</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5</a:t>
                      </a:r>
                      <a:r>
                        <a:rPr b="0" lang="uk-UA" sz="1600" spc="-1" strike="noStrike">
                          <a:solidFill>
                            <a:srgbClr val="c00000"/>
                          </a:solidFill>
                          <a:latin typeface="Times New Roman"/>
                          <a:ea typeface="Times New Roman"/>
                        </a:rPr>
                        <a:t>=S</a:t>
                      </a:r>
                      <a:r>
                        <a:rPr b="0" lang="uk-UA" sz="1600" spc="-1" strike="noStrike" baseline="-25000">
                          <a:solidFill>
                            <a:srgbClr val="c00000"/>
                          </a:solidFill>
                          <a:latin typeface="Times New Roman"/>
                          <a:ea typeface="Times New Roman"/>
                        </a:rPr>
                        <a:t>6</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bl>
          </a:graphicData>
        </a:graphic>
      </p:graphicFrame>
    </p:spTree>
  </p:cSld>
  <mc:AlternateContent>
    <mc:Choice Requires="p14">
      <p:transition spd="med" p14:dur="800"/>
    </mc:Choice>
    <mc:Fallback>
      <p:transition spd="med"/>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5" name="Рисунок 1" descr=""/>
          <p:cNvPicPr/>
          <p:nvPr/>
        </p:nvPicPr>
        <p:blipFill>
          <a:blip r:embed="rId1"/>
          <a:stretch/>
        </p:blipFill>
        <p:spPr>
          <a:xfrm>
            <a:off x="0" y="0"/>
            <a:ext cx="12191760" cy="6857640"/>
          </a:xfrm>
          <a:prstGeom prst="rect">
            <a:avLst/>
          </a:prstGeom>
          <a:ln w="0">
            <a:noFill/>
          </a:ln>
        </p:spPr>
      </p:pic>
      <p:sp>
        <p:nvSpPr>
          <p:cNvPr id="186" name="Прямоугольник 2"/>
          <p:cNvSpPr/>
          <p:nvPr/>
        </p:nvSpPr>
        <p:spPr>
          <a:xfrm>
            <a:off x="978480" y="444600"/>
            <a:ext cx="9052200" cy="132408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lang="en-US" sz="1800" spc="-1" strike="noStrike">
                <a:solidFill>
                  <a:srgbClr val="ffffff"/>
                </a:solidFill>
                <a:latin typeface="Calibri Light"/>
                <a:ea typeface="Times New Roman"/>
              </a:rPr>
              <a:t>b. </a:t>
            </a:r>
            <a:r>
              <a:rPr b="1" lang="uk-UA" sz="1800" spc="-1" strike="noStrike">
                <a:solidFill>
                  <a:srgbClr val="ff0000"/>
                </a:solidFill>
                <a:latin typeface="Calibri Light"/>
                <a:ea typeface="Times New Roman"/>
              </a:rPr>
              <a:t>Сальдові відомості </a:t>
            </a:r>
            <a:r>
              <a:rPr b="1" lang="uk-UA" sz="1800" spc="-1" strike="noStrike">
                <a:solidFill>
                  <a:srgbClr val="c00000"/>
                </a:solidFill>
                <a:latin typeface="Calibri Light"/>
                <a:ea typeface="Times New Roman"/>
              </a:rPr>
              <a:t>складаються за даними синтетичних  і аналітичних рахунків. В них відображається сальдо на початок кожного звітного періоду. Перевірка підсумкових даних в цих відомостях здійснюється за таким же принципом як в оборотних відомостях.</a:t>
            </a:r>
            <a:endParaRPr b="0" lang="uk-UA" sz="1800" spc="-1" strike="noStrike">
              <a:solidFill>
                <a:srgbClr val="000000"/>
              </a:solidFill>
              <a:latin typeface="Arial"/>
            </a:endParaRPr>
          </a:p>
        </p:txBody>
      </p:sp>
      <p:graphicFrame>
        <p:nvGraphicFramePr>
          <p:cNvPr id="187" name="Таблица 3"/>
          <p:cNvGraphicFramePr/>
          <p:nvPr/>
        </p:nvGraphicFramePr>
        <p:xfrm>
          <a:off x="1744200" y="2468160"/>
          <a:ext cx="8186040" cy="3100320"/>
        </p:xfrm>
        <a:graphic>
          <a:graphicData uri="http://schemas.openxmlformats.org/drawingml/2006/table">
            <a:tbl>
              <a:tblPr/>
              <a:tblGrid>
                <a:gridCol w="1198440"/>
                <a:gridCol w="1198440"/>
                <a:gridCol w="599400"/>
                <a:gridCol w="598680"/>
                <a:gridCol w="599400"/>
                <a:gridCol w="598680"/>
                <a:gridCol w="599400"/>
                <a:gridCol w="598680"/>
                <a:gridCol w="599400"/>
                <a:gridCol w="598680"/>
                <a:gridCol w="599400"/>
                <a:gridCol w="394920"/>
              </a:tblGrid>
              <a:tr h="929880">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Шифр рахунку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row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Назви рахунків</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С-до на 31.12.2005</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С-до на 31.01.06</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С-до на 28.02.06</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 т.д.</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С-до на 31.12.2006</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619920">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v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30996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309960">
                <a:tc gridSpan="2">
                  <a:txBody>
                    <a:bodyPr lIns="68400" rIns="68400" tIns="0" bIns="0" anchor="t">
                      <a:noAutofit/>
                    </a:bodyPr>
                    <a:p>
                      <a:pPr algn="r">
                        <a:lnSpc>
                          <a:spcPct val="100000"/>
                        </a:lnSpc>
                      </a:pPr>
                      <a:r>
                        <a:rPr b="1" lang="uk-UA" sz="1600" spc="-1" strike="noStrike">
                          <a:solidFill>
                            <a:srgbClr val="c00000"/>
                          </a:solidFill>
                          <a:latin typeface="Calibri Light"/>
                          <a:ea typeface="Times New Roman"/>
                        </a:rPr>
                        <a:t>Разом:</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929880">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I </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 </a:t>
                      </a:r>
                      <a:r>
                        <a:rPr b="1" lang="uk-UA" sz="1600" spc="-1" strike="noStrike">
                          <a:solidFill>
                            <a:srgbClr val="c00000"/>
                          </a:solidFill>
                          <a:latin typeface="Calibri Light"/>
                          <a:ea typeface="Times New Roman"/>
                        </a:rPr>
                        <a:t>рівність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II рівність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III рівність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XII рівність</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bl>
          </a:graphicData>
        </a:graphic>
      </p:graphicFrame>
    </p:spTree>
  </p:cSld>
  <mc:AlternateContent>
    <mc:Choice Requires="p14">
      <p:transition spd="med" p14:dur="800"/>
    </mc:Choice>
    <mc:Fallback>
      <p:transition spd="med"/>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8" name="Рисунок 1" descr=""/>
          <p:cNvPicPr/>
          <p:nvPr/>
        </p:nvPicPr>
        <p:blipFill>
          <a:blip r:embed="rId1"/>
          <a:stretch/>
        </p:blipFill>
        <p:spPr>
          <a:xfrm>
            <a:off x="0" y="0"/>
            <a:ext cx="12191760" cy="6857640"/>
          </a:xfrm>
          <a:prstGeom prst="rect">
            <a:avLst/>
          </a:prstGeom>
          <a:ln w="0">
            <a:noFill/>
          </a:ln>
        </p:spPr>
      </p:pic>
      <p:sp>
        <p:nvSpPr>
          <p:cNvPr id="189" name="Прямоугольник 2"/>
          <p:cNvSpPr/>
          <p:nvPr/>
        </p:nvSpPr>
        <p:spPr>
          <a:xfrm>
            <a:off x="1484280" y="843840"/>
            <a:ext cx="952452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en-US" sz="1800" spc="-1" strike="noStrike">
                <a:solidFill>
                  <a:srgbClr val="ffffff"/>
                </a:solidFill>
                <a:latin typeface="Calibri Light"/>
                <a:ea typeface="Times New Roman"/>
              </a:rPr>
              <a:t>c. </a:t>
            </a:r>
            <a:r>
              <a:rPr b="1" lang="uk-UA" sz="1800" spc="-1" strike="noStrike">
                <a:solidFill>
                  <a:srgbClr val="ff0000"/>
                </a:solidFill>
                <a:latin typeface="Calibri Light"/>
                <a:ea typeface="Times New Roman"/>
              </a:rPr>
              <a:t>Шахові відомості </a:t>
            </a:r>
            <a:r>
              <a:rPr b="1" lang="uk-UA" sz="1800" spc="-1" strike="noStrike">
                <a:solidFill>
                  <a:srgbClr val="c00000"/>
                </a:solidFill>
                <a:latin typeface="Calibri Light"/>
                <a:ea typeface="Times New Roman"/>
              </a:rPr>
              <a:t>складаються тільки за рахунками синтетичного обліку. В них відображаються сальдо початкове, обороти за місяць, сальдо кінцеве. Всі рахунки в цій відомості записуються двічі - один раз по вертикалі (рахунки, що дебетуються), другий раз - по горизонталі (рахунки, що кредитуються). Кожну господарську операцію відображають на перетині дебетуючого і кредитуючого рахунків.</a:t>
            </a:r>
            <a:endParaRPr b="0" lang="uk-UA" sz="1800" spc="-1" strike="noStrike">
              <a:solidFill>
                <a:srgbClr val="000000"/>
              </a:solidFill>
              <a:latin typeface="Arial"/>
            </a:endParaRPr>
          </a:p>
        </p:txBody>
      </p:sp>
      <p:graphicFrame>
        <p:nvGraphicFramePr>
          <p:cNvPr id="190" name="Таблица 3"/>
          <p:cNvGraphicFramePr/>
          <p:nvPr/>
        </p:nvGraphicFramePr>
        <p:xfrm>
          <a:off x="1960920" y="2489400"/>
          <a:ext cx="7895880" cy="3929400"/>
        </p:xfrm>
        <a:graphic>
          <a:graphicData uri="http://schemas.openxmlformats.org/drawingml/2006/table">
            <a:tbl>
              <a:tblPr/>
              <a:tblGrid>
                <a:gridCol w="1470600"/>
                <a:gridCol w="457920"/>
                <a:gridCol w="459000"/>
                <a:gridCol w="918000"/>
                <a:gridCol w="918000"/>
                <a:gridCol w="918000"/>
                <a:gridCol w="918000"/>
                <a:gridCol w="918000"/>
                <a:gridCol w="457920"/>
                <a:gridCol w="459000"/>
              </a:tblGrid>
              <a:tr h="112248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Кредитуючі рахунки</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Дебетуючі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Сальдо на початок місяця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Виробничі запаси</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Каса</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Виробництво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Calibri Light"/>
                          <a:ea typeface="Times New Roman"/>
                        </a:rPr>
                        <a:t>і т.д.</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Разом (оборот по дебету)</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a:noFill/>
                    </a:lnB>
                    <a:noFill/>
                  </a:tcPr>
                </a:tc>
                <a:tc gridSpan="2">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Сальдо на кінець місяця</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28044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рахунки</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Дт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Кт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56124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Основні засоби</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28044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Виробничі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noFill/>
                    </a:lnB>
                    <a:noFill/>
                  </a:tcPr>
                </a:tc>
              </a:tr>
              <a:tr h="28044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запаси</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a:noFill/>
                    </a:lnT>
                    <a:lnB w="12240">
                      <a:solidFill>
                        <a:srgbClr val="000000"/>
                      </a:solidFill>
                    </a:lnB>
                    <a:noFill/>
                  </a:tcPr>
                </a:tc>
              </a:tr>
              <a:tr h="28044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Виробництво</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280440">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і т.д.</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842040">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Разом (оборот по кредиту)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1" lang="uk-UA" sz="1600" spc="-1" strike="noStrike">
                          <a:solidFill>
                            <a:srgbClr val="ff0000"/>
                          </a:solidFill>
                          <a:latin typeface="Calibri Light"/>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ff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ff0000"/>
                          </a:solidFill>
                          <a:latin typeface="Times New Roman"/>
                          <a:ea typeface="Times New Roman"/>
                        </a:rPr>
                        <a:t>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bl>
          </a:graphicData>
        </a:graphic>
      </p:graphicFrame>
      <p:sp>
        <p:nvSpPr>
          <p:cNvPr id="191" name="Line 1"/>
          <p:cNvSpPr/>
          <p:nvPr/>
        </p:nvSpPr>
        <p:spPr>
          <a:xfrm flipH="1" flipV="1">
            <a:off x="1913760" y="2800800"/>
            <a:ext cx="1429560" cy="451080"/>
          </a:xfrm>
          <a:prstGeom prst="line">
            <a:avLst/>
          </a:prstGeom>
          <a:ln w="12700">
            <a:solidFill>
              <a:srgbClr val="000000"/>
            </a:solidFill>
            <a:round/>
          </a:ln>
        </p:spPr>
        <p:style>
          <a:lnRef idx="0"/>
          <a:fillRef idx="0"/>
          <a:effectRef idx="0"/>
          <a:fontRef idx="minor"/>
        </p:style>
        <p:txBody>
          <a:bodyPr numCol="1" spcCol="0" anchor="t" anchorCtr="1">
            <a:noAutofit/>
          </a:bodyPr>
          <a:p>
            <a:endParaRPr b="0" lang="ru-RU" sz="1800" spc="-1" strike="noStrike">
              <a:solidFill>
                <a:srgbClr val="000000"/>
              </a:solidFill>
              <a:latin typeface="Calibri"/>
            </a:endParaRPr>
          </a:p>
        </p:txBody>
      </p:sp>
    </p:spTree>
  </p:cSld>
  <mc:AlternateContent>
    <mc:Choice Requires="p14">
      <p:transition spd="med" p14:dur="800"/>
    </mc:Choice>
    <mc:Fallback>
      <p:transition spd="med"/>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2" name="Рисунок 2" descr=""/>
          <p:cNvPicPr/>
          <p:nvPr/>
        </p:nvPicPr>
        <p:blipFill>
          <a:blip r:embed="rId1"/>
          <a:stretch/>
        </p:blipFill>
        <p:spPr>
          <a:xfrm>
            <a:off x="0" y="-190080"/>
            <a:ext cx="12191760" cy="7237800"/>
          </a:xfrm>
          <a:prstGeom prst="rect">
            <a:avLst/>
          </a:prstGeom>
          <a:ln w="0">
            <a:noFill/>
          </a:ln>
        </p:spPr>
      </p:pic>
      <p:pic>
        <p:nvPicPr>
          <p:cNvPr id="193" name="Рисунок 8" descr=""/>
          <p:cNvPicPr/>
          <p:nvPr/>
        </p:nvPicPr>
        <p:blipFill>
          <a:blip r:embed="rId2"/>
          <a:stretch/>
        </p:blipFill>
        <p:spPr>
          <a:xfrm>
            <a:off x="-368640" y="-987840"/>
            <a:ext cx="13105800" cy="8650080"/>
          </a:xfrm>
          <a:prstGeom prst="rect">
            <a:avLst/>
          </a:prstGeom>
          <a:ln w="0">
            <a:noFill/>
          </a:ln>
        </p:spPr>
      </p:pic>
      <p:sp>
        <p:nvSpPr>
          <p:cNvPr id="194" name="Прямоугольник 7"/>
          <p:cNvSpPr/>
          <p:nvPr/>
        </p:nvSpPr>
        <p:spPr>
          <a:xfrm>
            <a:off x="2563560" y="2320920"/>
            <a:ext cx="7241400" cy="1096560"/>
          </a:xfrm>
          <a:prstGeom prst="rect">
            <a:avLst/>
          </a:prstGeom>
          <a:noFill/>
          <a:ln w="0">
            <a:noFill/>
          </a:ln>
        </p:spPr>
        <p:style>
          <a:lnRef idx="0"/>
          <a:fillRef idx="0"/>
          <a:effectRef idx="0"/>
          <a:fontRef idx="minor"/>
        </p:style>
        <p:txBody>
          <a:bodyPr anchor="t">
            <a:spAutoFit/>
            <a:scene3d>
              <a:camera prst="orthographicFront"/>
              <a:lightRig dir="t" rig="threePt"/>
            </a:scene3d>
            <a:sp3d extrusionH="57150">
              <a:bevelT w="38100" h="38100"/>
            </a:sp3d>
          </a:bodyPr>
          <a:p>
            <a:pPr algn="ctr">
              <a:lnSpc>
                <a:spcPct val="100000"/>
              </a:lnSpc>
            </a:pPr>
            <a:r>
              <a:rPr b="0" lang="uk-UA" sz="6600" spc="-1" strike="noStrike">
                <a:solidFill>
                  <a:srgbClr val="c00000"/>
                </a:solidFill>
                <a:latin typeface="Calibri"/>
              </a:rPr>
              <a:t>ДЯКУЮ ЗА УВАГУ</a:t>
            </a:r>
            <a:endParaRPr b="0" lang="uk-UA" sz="6600" spc="-1" strike="noStrike">
              <a:solidFill>
                <a:srgbClr val="000000"/>
              </a:solidFill>
              <a:latin typeface="Arial"/>
            </a:endParaRPr>
          </a:p>
        </p:txBody>
      </p:sp>
      <p:pic>
        <p:nvPicPr>
          <p:cNvPr id="195" name="Рисунок 9" descr=""/>
          <p:cNvPicPr/>
          <p:nvPr/>
        </p:nvPicPr>
        <p:blipFill>
          <a:blip r:embed="rId3"/>
          <a:stretch/>
        </p:blipFill>
        <p:spPr>
          <a:xfrm>
            <a:off x="5091840" y="5264640"/>
            <a:ext cx="2184840" cy="1350360"/>
          </a:xfrm>
          <a:prstGeom prst="rect">
            <a:avLst/>
          </a:prstGeom>
          <a:ln w="0">
            <a:noFill/>
          </a:ln>
        </p:spPr>
      </p:pic>
    </p:spTree>
  </p:cSld>
  <mc:AlternateContent>
    <mc:Choice Requires="p14">
      <p:transition spd="med" p14:dur="800"/>
    </mc:Choice>
    <mc:Fallback>
      <p:transition spd="med"/>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6" name="Рисунок 1" descr=""/>
          <p:cNvPicPr/>
          <p:nvPr/>
        </p:nvPicPr>
        <p:blipFill>
          <a:blip r:embed="rId1"/>
          <a:stretch/>
        </p:blipFill>
        <p:spPr>
          <a:xfrm>
            <a:off x="-50400" y="0"/>
            <a:ext cx="12191760" cy="6857640"/>
          </a:xfrm>
          <a:prstGeom prst="rect">
            <a:avLst/>
          </a:prstGeom>
          <a:ln w="0">
            <a:noFill/>
          </a:ln>
        </p:spPr>
      </p:pic>
      <p:sp>
        <p:nvSpPr>
          <p:cNvPr id="97" name="Прямоугольник 2"/>
          <p:cNvSpPr/>
          <p:nvPr/>
        </p:nvSpPr>
        <p:spPr>
          <a:xfrm>
            <a:off x="1062000" y="494280"/>
            <a:ext cx="10305360" cy="516240"/>
          </a:xfrm>
          <a:prstGeom prst="rect">
            <a:avLst/>
          </a:prstGeom>
          <a:noFill/>
          <a:ln w="0">
            <a:noFill/>
          </a:ln>
        </p:spPr>
        <p:style>
          <a:lnRef idx="0"/>
          <a:fillRef idx="0"/>
          <a:effectRef idx="0"/>
          <a:fontRef idx="minor"/>
        </p:style>
        <p:txBody>
          <a:bodyPr lIns="90000" rIns="90000" tIns="45000" bIns="45000" anchor="t">
            <a:spAutoFit/>
          </a:bodyPr>
          <a:p>
            <a:pPr marL="457200">
              <a:lnSpc>
                <a:spcPct val="100000"/>
              </a:lnSpc>
            </a:pPr>
            <a:r>
              <a:rPr b="1" lang="uk-UA" sz="2800" spc="-1" strike="noStrike">
                <a:solidFill>
                  <a:srgbClr val="ffffff"/>
                </a:solidFill>
                <a:latin typeface="Calibri Light"/>
              </a:rPr>
              <a:t>1.Рахунки  бухгалтерського обліку, їх зміст, будова і види.</a:t>
            </a:r>
            <a:endParaRPr b="0" lang="uk-UA" sz="2800" spc="-1" strike="noStrike">
              <a:solidFill>
                <a:srgbClr val="000000"/>
              </a:solidFill>
              <a:latin typeface="Arial"/>
            </a:endParaRPr>
          </a:p>
        </p:txBody>
      </p:sp>
      <p:sp>
        <p:nvSpPr>
          <p:cNvPr id="98" name="Прямоугольник 3"/>
          <p:cNvSpPr/>
          <p:nvPr/>
        </p:nvSpPr>
        <p:spPr>
          <a:xfrm>
            <a:off x="1667160" y="1571040"/>
            <a:ext cx="8957880" cy="16142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uk-UA" sz="2000" spc="-1" strike="noStrike">
                <a:solidFill>
                  <a:srgbClr val="c00000"/>
                </a:solidFill>
                <a:latin typeface="Calibri Light"/>
                <a:ea typeface="Times New Roman"/>
              </a:rPr>
              <a:t>Бухгалтерський баланс відображає тільки стан засобів їх джерел на певну дату. Для спостереженням за фактами фінансово-господарської діяльності необхідна постійна інформація про рух господарських засобів та джерел їх утворення. Це пояснюється тим, що в процесі розширеного відтворення та кругообігу засобів вони перебувають в безперервному русі</a:t>
            </a:r>
            <a:r>
              <a:rPr b="0" lang="uk-UA" sz="1800" spc="-1" strike="noStrike">
                <a:solidFill>
                  <a:srgbClr val="c00000"/>
                </a:solidFill>
                <a:latin typeface="Calibri Light"/>
                <a:ea typeface="Times New Roman"/>
              </a:rPr>
              <a:t>.</a:t>
            </a:r>
            <a:endParaRPr b="0" lang="uk-UA" sz="1800" spc="-1" strike="noStrike">
              <a:solidFill>
                <a:srgbClr val="000000"/>
              </a:solidFill>
              <a:latin typeface="Arial"/>
            </a:endParaRPr>
          </a:p>
        </p:txBody>
      </p:sp>
      <p:sp>
        <p:nvSpPr>
          <p:cNvPr id="99" name="Прямоугольник 4"/>
          <p:cNvSpPr/>
          <p:nvPr/>
        </p:nvSpPr>
        <p:spPr>
          <a:xfrm>
            <a:off x="606600" y="4380840"/>
            <a:ext cx="1121616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i="1" lang="uk-UA" sz="1800" spc="-1" strike="noStrike">
                <a:solidFill>
                  <a:srgbClr val="c00000"/>
                </a:solidFill>
                <a:latin typeface="Calibri Light"/>
                <a:ea typeface="Times New Roman"/>
              </a:rPr>
              <a:t>Рахунок бухгалтерського обліку - спосіб групування об’єктів бухгалтерського обліку за економічно однорідними ознаками, поточного їх обліку й контролю за наявністю і рухом, джерел їх формування, господарських процесів і результатів</a:t>
            </a:r>
            <a:r>
              <a:rPr b="1" lang="uk-UA" sz="1800" spc="-1" strike="noStrike">
                <a:solidFill>
                  <a:srgbClr val="c00000"/>
                </a:solidFill>
                <a:latin typeface="Calibri Light"/>
                <a:ea typeface="Times New Roman"/>
              </a:rPr>
              <a:t>.</a:t>
            </a:r>
            <a:endParaRPr b="0" lang="uk-UA" sz="1800" spc="-1" strike="noStrike">
              <a:solidFill>
                <a:srgbClr val="000000"/>
              </a:solidFill>
              <a:latin typeface="Arial"/>
            </a:endParaRPr>
          </a:p>
        </p:txBody>
      </p:sp>
      <p:sp>
        <p:nvSpPr>
          <p:cNvPr id="100" name="Прямоугольник 5"/>
          <p:cNvSpPr/>
          <p:nvPr/>
        </p:nvSpPr>
        <p:spPr>
          <a:xfrm>
            <a:off x="1667160" y="3200760"/>
            <a:ext cx="8756640" cy="100440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pPr>
            <a:r>
              <a:rPr b="0" lang="uk-UA" sz="2000" spc="-1" strike="noStrike">
                <a:solidFill>
                  <a:srgbClr val="c00000"/>
                </a:solidFill>
                <a:latin typeface="Calibri Light"/>
                <a:ea typeface="Times New Roman"/>
              </a:rPr>
              <a:t>Рахунки бухгалтерського обліку на підставі першоджерел інформації (бухгалтерських документів) відображають усі факти фінансово-господарської діяльності з одночасним їх групуванням. </a:t>
            </a:r>
            <a:endParaRPr b="0" lang="uk-UA" sz="2000" spc="-1" strike="noStrike">
              <a:solidFill>
                <a:srgbClr val="000000"/>
              </a:solidFill>
              <a:latin typeface="Arial"/>
            </a:endParaRPr>
          </a:p>
        </p:txBody>
      </p:sp>
      <p:pic>
        <p:nvPicPr>
          <p:cNvPr id="101" name="Рисунок 6" descr=""/>
          <p:cNvPicPr/>
          <p:nvPr/>
        </p:nvPicPr>
        <p:blipFill>
          <a:blip r:embed="rId2"/>
          <a:stretch/>
        </p:blipFill>
        <p:spPr>
          <a:xfrm>
            <a:off x="-584640" y="1404360"/>
            <a:ext cx="2811960" cy="2811960"/>
          </a:xfrm>
          <a:prstGeom prst="rect">
            <a:avLst/>
          </a:prstGeom>
          <a:ln w="0">
            <a:noFill/>
          </a:ln>
        </p:spPr>
      </p:pic>
    </p:spTree>
  </p:cSld>
  <mc:AlternateContent>
    <mc:Choice Requires="p14">
      <p:transition spd="med" p14:dur="800"/>
    </mc:Choice>
    <mc:Fallback>
      <p:transition spd="med"/>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2" name="Рисунок 1" descr=""/>
          <p:cNvPicPr/>
          <p:nvPr/>
        </p:nvPicPr>
        <p:blipFill>
          <a:blip r:embed="rId1"/>
          <a:stretch/>
        </p:blipFill>
        <p:spPr>
          <a:xfrm>
            <a:off x="0" y="0"/>
            <a:ext cx="12191760" cy="6857640"/>
          </a:xfrm>
          <a:prstGeom prst="rect">
            <a:avLst/>
          </a:prstGeom>
          <a:ln w="0">
            <a:noFill/>
          </a:ln>
        </p:spPr>
      </p:pic>
      <p:sp>
        <p:nvSpPr>
          <p:cNvPr id="103" name="Прямоугольник 2"/>
          <p:cNvSpPr/>
          <p:nvPr/>
        </p:nvSpPr>
        <p:spPr>
          <a:xfrm>
            <a:off x="451080" y="4083840"/>
            <a:ext cx="8272080" cy="173556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i="1" lang="uk-UA" sz="1800" spc="-1" strike="noStrike">
                <a:solidFill>
                  <a:srgbClr val="c00000"/>
                </a:solidFill>
                <a:latin typeface="Calibri Light"/>
                <a:ea typeface="Times New Roman"/>
              </a:rPr>
              <a:t>Система рахунків бухгалтерського обліку - спосіб економічного групування, поточного відображення та господарського контролю за наявністю, рухом господарських засобів і джерел їх формування, господарських процесів та результатів господарської діяльності.</a:t>
            </a:r>
            <a:endParaRPr b="0" lang="uk-UA" sz="1800" spc="-1" strike="noStrike">
              <a:solidFill>
                <a:srgbClr val="000000"/>
              </a:solidFill>
              <a:latin typeface="Arial"/>
            </a:endParaRPr>
          </a:p>
        </p:txBody>
      </p:sp>
      <p:sp>
        <p:nvSpPr>
          <p:cNvPr id="104" name="Line 1"/>
          <p:cNvSpPr/>
          <p:nvPr/>
        </p:nvSpPr>
        <p:spPr>
          <a:xfrm>
            <a:off x="6769440" y="2409120"/>
            <a:ext cx="4937400" cy="360"/>
          </a:xfrm>
          <a:prstGeom prst="line">
            <a:avLst/>
          </a:prstGeom>
          <a:ln w="12700">
            <a:solidFill>
              <a:srgbClr val="000000"/>
            </a:solidFill>
            <a:round/>
          </a:ln>
        </p:spPr>
        <p:style>
          <a:lnRef idx="0"/>
          <a:fillRef idx="0"/>
          <a:effectRef idx="0"/>
          <a:fontRef idx="minor"/>
        </p:style>
        <p:txBody>
          <a:bodyPr numCol="1" spcCol="0" tIns="0" bIns="0" anchor="t" anchorCtr="1">
            <a:noAutofit/>
          </a:bodyPr>
          <a:p>
            <a:endParaRPr b="0" lang="ru-RU" sz="1800" spc="-1" strike="noStrike">
              <a:solidFill>
                <a:srgbClr val="000000"/>
              </a:solidFill>
              <a:latin typeface="Calibri"/>
            </a:endParaRPr>
          </a:p>
        </p:txBody>
      </p:sp>
      <p:sp>
        <p:nvSpPr>
          <p:cNvPr id="105" name="Line 2"/>
          <p:cNvSpPr/>
          <p:nvPr/>
        </p:nvSpPr>
        <p:spPr>
          <a:xfrm>
            <a:off x="9259200" y="2612520"/>
            <a:ext cx="360" cy="639720"/>
          </a:xfrm>
          <a:prstGeom prst="line">
            <a:avLst/>
          </a:prstGeom>
          <a:ln w="12700">
            <a:solidFill>
              <a:srgbClr val="000000"/>
            </a:solidFill>
            <a:round/>
          </a:ln>
        </p:spPr>
        <p:style>
          <a:lnRef idx="0"/>
          <a:fillRef idx="0"/>
          <a:effectRef idx="0"/>
          <a:fontRef idx="minor"/>
        </p:style>
        <p:txBody>
          <a:bodyPr numCol="1" spcCol="0" tIns="91440" bIns="91440" anchor="t" anchorCtr="1">
            <a:noAutofit/>
          </a:bodyPr>
          <a:p>
            <a:endParaRPr b="0" lang="ru-RU" sz="1800" spc="-1" strike="noStrike">
              <a:solidFill>
                <a:srgbClr val="000000"/>
              </a:solidFill>
              <a:latin typeface="Calibri"/>
            </a:endParaRPr>
          </a:p>
        </p:txBody>
      </p:sp>
      <p:sp>
        <p:nvSpPr>
          <p:cNvPr id="106" name="Rectangle 3"/>
          <p:cNvSpPr/>
          <p:nvPr/>
        </p:nvSpPr>
        <p:spPr>
          <a:xfrm>
            <a:off x="1953720" y="403200"/>
            <a:ext cx="9631440" cy="2224080"/>
          </a:xfrm>
          <a:prstGeom prst="rect">
            <a:avLst/>
          </a:prstGeom>
          <a:noFill/>
          <a:ln w="0">
            <a:noFill/>
          </a:ln>
        </p:spPr>
        <p:style>
          <a:lnRef idx="0"/>
          <a:fillRef idx="0"/>
          <a:effectRef idx="0"/>
          <a:fontRef idx="minor"/>
        </p:style>
        <p:txBody>
          <a:bodyPr numCol="1" spcCol="0" anchor="ctr">
            <a:spAutoFit/>
          </a:bodyPr>
          <a:p>
            <a:pPr>
              <a:lnSpc>
                <a:spcPct val="100000"/>
              </a:lnSpc>
              <a:tabLst>
                <a:tab algn="l" pos="0"/>
              </a:tabLst>
            </a:pPr>
            <a:r>
              <a:rPr b="0" lang="uk-UA" sz="2000" spc="-1" strike="noStrike">
                <a:solidFill>
                  <a:srgbClr val="c00000"/>
                </a:solidFill>
                <a:latin typeface="Calibri Light"/>
                <a:ea typeface="Times New Roman"/>
              </a:rPr>
              <a:t>Схематично рахунок бухгалтерського обліку представляють у вигляді таблиці, яка поділена на дві протилежні частини - ліву і праву. Ліву частину таблиці називають </a:t>
            </a:r>
            <a:r>
              <a:rPr b="1" lang="uk-UA" sz="2000" spc="-1" strike="noStrike">
                <a:solidFill>
                  <a:srgbClr val="c00000"/>
                </a:solidFill>
                <a:latin typeface="Calibri Light"/>
                <a:ea typeface="Times New Roman"/>
              </a:rPr>
              <a:t>дебет</a:t>
            </a:r>
            <a:r>
              <a:rPr b="0" lang="uk-UA" sz="2000" spc="-1" strike="noStrike">
                <a:solidFill>
                  <a:srgbClr val="c00000"/>
                </a:solidFill>
                <a:latin typeface="Calibri Light"/>
                <a:ea typeface="Times New Roman"/>
              </a:rPr>
              <a:t> (від лат. debet, що означає «винен»), а праву - </a:t>
            </a:r>
            <a:r>
              <a:rPr b="1" lang="uk-UA" sz="2000" spc="-1" strike="noStrike">
                <a:solidFill>
                  <a:srgbClr val="c00000"/>
                </a:solidFill>
                <a:latin typeface="Calibri Light"/>
                <a:ea typeface="Times New Roman"/>
              </a:rPr>
              <a:t>кредит</a:t>
            </a:r>
            <a:r>
              <a:rPr b="0" lang="uk-UA" sz="2000" spc="-1" strike="noStrike">
                <a:solidFill>
                  <a:srgbClr val="c00000"/>
                </a:solidFill>
                <a:latin typeface="Calibri Light"/>
                <a:ea typeface="Times New Roman"/>
              </a:rPr>
              <a:t> (від лат. kredit, що означає «вірити»).</a:t>
            </a:r>
            <a:endParaRPr b="0" lang="uk-UA" sz="2000" spc="-1" strike="noStrike">
              <a:solidFill>
                <a:srgbClr val="000000"/>
              </a:solidFill>
              <a:latin typeface="Arial"/>
            </a:endParaRPr>
          </a:p>
          <a:p>
            <a:pPr>
              <a:lnSpc>
                <a:spcPct val="100000"/>
              </a:lnSpc>
              <a:tabLst>
                <a:tab algn="l" pos="0"/>
              </a:tabLst>
            </a:pPr>
            <a:r>
              <a:rPr b="0" lang="uk-UA" sz="1400" spc="-1" strike="noStrike">
                <a:solidFill>
                  <a:srgbClr val="000000"/>
                </a:solidFill>
                <a:latin typeface="Arial"/>
                <a:ea typeface="Times New Roman"/>
              </a:rPr>
              <a:t>                                     </a:t>
            </a:r>
            <a:r>
              <a:rPr b="1" lang="uk-UA" sz="1400" spc="-1" strike="noStrike">
                <a:solidFill>
                  <a:srgbClr val="000000"/>
                </a:solidFill>
                <a:latin typeface="Arial"/>
                <a:ea typeface="Times New Roman"/>
              </a:rPr>
              <a:t>                           </a:t>
            </a:r>
            <a:endParaRPr b="0" lang="uk-UA" sz="1400" spc="-1" strike="noStrike">
              <a:solidFill>
                <a:srgbClr val="000000"/>
              </a:solidFill>
              <a:latin typeface="Arial"/>
            </a:endParaRPr>
          </a:p>
          <a:p>
            <a:pPr>
              <a:lnSpc>
                <a:spcPct val="100000"/>
              </a:lnSpc>
              <a:tabLst>
                <a:tab algn="l" pos="0"/>
              </a:tabLst>
            </a:pPr>
            <a:r>
              <a:rPr b="1" lang="uk-UA" sz="1400" spc="-1" strike="noStrike">
                <a:solidFill>
                  <a:srgbClr val="c00000"/>
                </a:solidFill>
                <a:latin typeface="Calibri Light"/>
                <a:ea typeface="Times New Roman"/>
              </a:rPr>
              <a:t>                                                                                                                              </a:t>
            </a:r>
            <a:r>
              <a:rPr b="1" lang="uk-UA" sz="1400" spc="-1" strike="noStrike">
                <a:solidFill>
                  <a:srgbClr val="c00000"/>
                </a:solidFill>
                <a:latin typeface="Calibri Light"/>
                <a:ea typeface="Times New Roman"/>
              </a:rPr>
              <a:t>Рахунок  ______________________________________</a:t>
            </a:r>
            <a:endParaRPr b="0" lang="uk-UA" sz="1400" spc="-1" strike="noStrike">
              <a:solidFill>
                <a:srgbClr val="000000"/>
              </a:solidFill>
              <a:latin typeface="Arial"/>
            </a:endParaRPr>
          </a:p>
          <a:p>
            <a:pPr>
              <a:lnSpc>
                <a:spcPct val="100000"/>
              </a:lnSpc>
              <a:tabLst>
                <a:tab algn="l" pos="0"/>
              </a:tabLst>
            </a:pPr>
            <a:r>
              <a:rPr b="1" lang="uk-UA" sz="1400" spc="-1" strike="noStrike">
                <a:solidFill>
                  <a:srgbClr val="c00000"/>
                </a:solidFill>
                <a:latin typeface="Calibri Light"/>
                <a:ea typeface="Times New Roman"/>
              </a:rPr>
              <a:t>                                                                                                                                                                    </a:t>
            </a:r>
            <a:r>
              <a:rPr b="1" lang="uk-UA" sz="1400" spc="-1" strike="noStrike">
                <a:solidFill>
                  <a:srgbClr val="c00000"/>
                </a:solidFill>
                <a:latin typeface="Calibri Light"/>
                <a:ea typeface="Times New Roman"/>
              </a:rPr>
              <a:t>(назва рахунку) </a:t>
            </a:r>
            <a:endParaRPr b="0" lang="uk-UA" sz="1400" spc="-1" strike="noStrike">
              <a:solidFill>
                <a:srgbClr val="000000"/>
              </a:solidFill>
              <a:latin typeface="Arial"/>
            </a:endParaRPr>
          </a:p>
          <a:p>
            <a:pPr>
              <a:lnSpc>
                <a:spcPct val="100000"/>
              </a:lnSpc>
              <a:tabLst>
                <a:tab algn="l" pos="0"/>
              </a:tabLst>
            </a:pPr>
            <a:endParaRPr b="0" lang="uk-UA" sz="1800" spc="-1" strike="noStrike">
              <a:solidFill>
                <a:srgbClr val="000000"/>
              </a:solidFill>
              <a:latin typeface="Arial"/>
            </a:endParaRPr>
          </a:p>
        </p:txBody>
      </p:sp>
      <p:sp>
        <p:nvSpPr>
          <p:cNvPr id="107" name="Rectangle 4"/>
          <p:cNvSpPr/>
          <p:nvPr/>
        </p:nvSpPr>
        <p:spPr>
          <a:xfrm>
            <a:off x="5910840" y="2402640"/>
            <a:ext cx="6254280" cy="608760"/>
          </a:xfrm>
          <a:prstGeom prst="rect">
            <a:avLst/>
          </a:prstGeom>
          <a:noFill/>
          <a:ln w="0">
            <a:noFill/>
          </a:ln>
        </p:spPr>
        <p:style>
          <a:lnRef idx="0"/>
          <a:fillRef idx="0"/>
          <a:effectRef idx="0"/>
          <a:fontRef idx="minor"/>
        </p:style>
        <p:txBody>
          <a:bodyPr numCol="1" spcCol="0" anchor="ctr">
            <a:spAutoFit/>
          </a:bodyPr>
          <a:p>
            <a:pPr algn="just">
              <a:lnSpc>
                <a:spcPct val="100000"/>
              </a:lnSpc>
              <a:tabLst>
                <a:tab algn="l" pos="0"/>
              </a:tabLst>
            </a:pPr>
            <a:r>
              <a:rPr b="1" lang="uk-UA" sz="1400" spc="-1" strike="noStrike">
                <a:solidFill>
                  <a:srgbClr val="000000"/>
                </a:solidFill>
                <a:latin typeface="Arial"/>
                <a:ea typeface="Times New Roman"/>
              </a:rPr>
              <a:t>                                                                                                                     </a:t>
            </a:r>
            <a:endParaRPr b="0" lang="uk-UA" sz="1400" spc="-1" strike="noStrike">
              <a:solidFill>
                <a:srgbClr val="000000"/>
              </a:solidFill>
              <a:latin typeface="Arial"/>
            </a:endParaRPr>
          </a:p>
          <a:p>
            <a:pPr algn="just">
              <a:lnSpc>
                <a:spcPct val="100000"/>
              </a:lnSpc>
              <a:tabLst>
                <a:tab algn="l" pos="0"/>
              </a:tabLst>
            </a:pPr>
            <a:r>
              <a:rPr b="0" lang="uk-UA" sz="1400" spc="-1" strike="noStrike">
                <a:solidFill>
                  <a:srgbClr val="000000"/>
                </a:solidFill>
                <a:latin typeface="Arial"/>
                <a:ea typeface="Times New Roman"/>
              </a:rPr>
              <a:t>                </a:t>
            </a:r>
            <a:r>
              <a:rPr b="1" lang="uk-UA" sz="2000" spc="-1" strike="noStrike">
                <a:solidFill>
                  <a:srgbClr val="c00000"/>
                </a:solidFill>
                <a:latin typeface="Arial"/>
                <a:ea typeface="Times New Roman"/>
              </a:rPr>
              <a:t>Дебет</a:t>
            </a:r>
            <a:r>
              <a:rPr b="1" lang="uk-UA" sz="2000" spc="-1" strike="noStrike">
                <a:solidFill>
                  <a:srgbClr val="000000"/>
                </a:solidFill>
                <a:latin typeface="Arial"/>
                <a:ea typeface="Times New Roman"/>
              </a:rPr>
              <a:t> </a:t>
            </a:r>
            <a:r>
              <a:rPr b="1" lang="uk-UA" sz="1400" spc="-1" strike="noStrike">
                <a:solidFill>
                  <a:srgbClr val="000000"/>
                </a:solidFill>
                <a:latin typeface="Arial"/>
                <a:ea typeface="Times New Roman"/>
              </a:rPr>
              <a:t>                                                                     </a:t>
            </a:r>
            <a:r>
              <a:rPr b="1" lang="uk-UA" sz="2000" spc="-1" strike="noStrike">
                <a:solidFill>
                  <a:srgbClr val="c00000"/>
                </a:solidFill>
                <a:latin typeface="Arial"/>
                <a:ea typeface="Times New Roman"/>
              </a:rPr>
              <a:t>Кредит</a:t>
            </a:r>
            <a:endParaRPr b="0" lang="uk-UA" sz="2000" spc="-1" strike="noStrike">
              <a:solidFill>
                <a:srgbClr val="000000"/>
              </a:solidFill>
              <a:latin typeface="Arial"/>
            </a:endParaRPr>
          </a:p>
        </p:txBody>
      </p:sp>
      <p:sp>
        <p:nvSpPr>
          <p:cNvPr id="108" name="Прямоугольник 7"/>
          <p:cNvSpPr/>
          <p:nvPr/>
        </p:nvSpPr>
        <p:spPr>
          <a:xfrm>
            <a:off x="7499520" y="3493440"/>
            <a:ext cx="3792960" cy="33300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pPr>
            <a:r>
              <a:rPr b="1" lang="uk-UA" sz="1600" spc="-1" strike="noStrike">
                <a:solidFill>
                  <a:srgbClr val="c00000"/>
                </a:solidFill>
                <a:latin typeface="Times New Roman"/>
                <a:ea typeface="Times New Roman"/>
              </a:rPr>
              <a:t>Схема рахунку бухгалтерського обліку </a:t>
            </a:r>
            <a:endParaRPr b="0" lang="uk-UA" sz="16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9" name="Рисунок 1" descr=""/>
          <p:cNvPicPr/>
          <p:nvPr/>
        </p:nvPicPr>
        <p:blipFill>
          <a:blip r:embed="rId1"/>
          <a:stretch/>
        </p:blipFill>
        <p:spPr>
          <a:xfrm>
            <a:off x="0" y="0"/>
            <a:ext cx="12191760" cy="6857640"/>
          </a:xfrm>
          <a:prstGeom prst="rect">
            <a:avLst/>
          </a:prstGeom>
          <a:ln w="0">
            <a:noFill/>
          </a:ln>
        </p:spPr>
      </p:pic>
      <p:sp>
        <p:nvSpPr>
          <p:cNvPr id="110" name="Прямоугольник 3"/>
          <p:cNvSpPr/>
          <p:nvPr/>
        </p:nvSpPr>
        <p:spPr>
          <a:xfrm>
            <a:off x="2734200" y="676800"/>
            <a:ext cx="6336360" cy="4732200"/>
          </a:xfrm>
          <a:prstGeom prst="rect">
            <a:avLst/>
          </a:prstGeom>
          <a:noFill/>
          <a:ln w="0">
            <a:noFill/>
          </a:ln>
        </p:spPr>
        <p:style>
          <a:lnRef idx="0"/>
          <a:fillRef idx="0"/>
          <a:effectRef idx="0"/>
          <a:fontRef idx="minor"/>
        </p:style>
        <p:txBody>
          <a:bodyPr lIns="90000" rIns="90000" tIns="45000" bIns="45000" anchor="t">
            <a:spAutoFit/>
          </a:bodyPr>
          <a:p>
            <a:pPr>
              <a:lnSpc>
                <a:spcPct val="90000"/>
              </a:lnSpc>
              <a:spcBef>
                <a:spcPts val="479"/>
              </a:spcBef>
            </a:pPr>
            <a:r>
              <a:rPr b="0" lang="uk-UA" sz="2400" spc="-1" strike="noStrike">
                <a:solidFill>
                  <a:srgbClr val="c00000"/>
                </a:solidFill>
                <a:latin typeface="Calibri Light"/>
              </a:rPr>
              <a:t>На рахунках відображають активи, зобов’язання і власний капітал, а також господарські процеси. Для відображення на рахунках господарські засоби групуються за економічним змістом.</a:t>
            </a:r>
            <a:endParaRPr b="0" lang="uk-UA" sz="2400" spc="-1" strike="noStrike">
              <a:solidFill>
                <a:srgbClr val="000000"/>
              </a:solidFill>
              <a:latin typeface="Arial"/>
            </a:endParaRPr>
          </a:p>
          <a:p>
            <a:pPr>
              <a:lnSpc>
                <a:spcPct val="90000"/>
              </a:lnSpc>
              <a:spcBef>
                <a:spcPts val="479"/>
              </a:spcBef>
            </a:pPr>
            <a:r>
              <a:rPr b="1" lang="uk-UA" sz="2400" spc="-1" strike="noStrike">
                <a:solidFill>
                  <a:srgbClr val="c00000"/>
                </a:solidFill>
                <a:latin typeface="Verdana"/>
              </a:rPr>
              <a:t>Наприклад</a:t>
            </a:r>
            <a:r>
              <a:rPr b="1" lang="uk-UA" sz="2400" spc="-1" strike="noStrike">
                <a:solidFill>
                  <a:srgbClr val="eaeaea"/>
                </a:solidFill>
                <a:latin typeface="Verdana"/>
              </a:rPr>
              <a:t>: </a:t>
            </a:r>
            <a:endParaRPr b="0" lang="uk-UA" sz="2400" spc="-1" strike="noStrike">
              <a:solidFill>
                <a:srgbClr val="000000"/>
              </a:solidFill>
              <a:latin typeface="Arial"/>
            </a:endParaRPr>
          </a:p>
          <a:p>
            <a:pPr>
              <a:lnSpc>
                <a:spcPct val="90000"/>
              </a:lnSpc>
              <a:spcBef>
                <a:spcPts val="479"/>
              </a:spcBef>
            </a:pPr>
            <a:r>
              <a:rPr b="1" lang="uk-UA" sz="2400" spc="-1" strike="noStrike">
                <a:solidFill>
                  <a:srgbClr val="eaeaea"/>
                </a:solidFill>
                <a:latin typeface="Verdana"/>
              </a:rPr>
              <a:t>	</a:t>
            </a:r>
            <a:r>
              <a:rPr b="1" lang="uk-UA" sz="2400" spc="-1" strike="noStrike">
                <a:solidFill>
                  <a:srgbClr val="eaeaea"/>
                </a:solidFill>
                <a:latin typeface="Verdana"/>
              </a:rPr>
              <a:t>	</a:t>
            </a:r>
            <a:r>
              <a:rPr b="0" lang="uk-UA" sz="2400" spc="-1" strike="noStrike">
                <a:solidFill>
                  <a:srgbClr val="eaeaea"/>
                </a:solidFill>
                <a:latin typeface="Verdana"/>
              </a:rPr>
              <a:t>  </a:t>
            </a:r>
            <a:r>
              <a:rPr b="0" lang="uk-UA" sz="2400" spc="-1" strike="noStrike">
                <a:solidFill>
                  <a:srgbClr val="990000"/>
                </a:solidFill>
                <a:latin typeface="Verdana"/>
              </a:rPr>
              <a:t>Будівлі</a:t>
            </a:r>
            <a:endParaRPr b="0" lang="uk-UA" sz="2400" spc="-1" strike="noStrike">
              <a:solidFill>
                <a:srgbClr val="000000"/>
              </a:solidFill>
              <a:latin typeface="Arial"/>
            </a:endParaRPr>
          </a:p>
          <a:p>
            <a:pPr marL="343080" indent="-343080">
              <a:lnSpc>
                <a:spcPct val="90000"/>
              </a:lnSpc>
              <a:spcBef>
                <a:spcPts val="479"/>
              </a:spcBef>
              <a:tabLst>
                <a:tab algn="l" pos="0"/>
              </a:tabLst>
            </a:pPr>
            <a:r>
              <a:rPr b="0" lang="uk-UA" sz="2400" spc="-1" strike="noStrike">
                <a:solidFill>
                  <a:srgbClr val="990000"/>
                </a:solidFill>
                <a:latin typeface="Verdana"/>
              </a:rPr>
              <a:t>                   </a:t>
            </a:r>
            <a:r>
              <a:rPr b="0" lang="uk-UA" sz="2400" spc="-1" strike="noStrike">
                <a:solidFill>
                  <a:srgbClr val="990000"/>
                </a:solidFill>
                <a:latin typeface="Verdana"/>
              </a:rPr>
              <a:t>Споруди</a:t>
            </a:r>
            <a:r>
              <a:rPr b="0" lang="uk-UA" sz="2400" spc="-1" strike="noStrike">
                <a:solidFill>
                  <a:srgbClr val="eaeaea"/>
                </a:solidFill>
                <a:latin typeface="Verdana"/>
              </a:rPr>
              <a:t>     </a:t>
            </a:r>
            <a:r>
              <a:rPr b="0" lang="uk-UA" sz="2400" spc="-1" strike="noStrike">
                <a:solidFill>
                  <a:srgbClr val="ff0000"/>
                </a:solidFill>
                <a:latin typeface="Verdana"/>
              </a:rPr>
              <a:t>10 “Основні </a:t>
            </a:r>
            <a:r>
              <a:rPr b="1" lang="uk-UA" sz="2400" spc="-1" strike="noStrike">
                <a:solidFill>
                  <a:srgbClr val="c00000"/>
                </a:solidFill>
                <a:latin typeface="Calibri Light"/>
              </a:rPr>
              <a:t>засоби</a:t>
            </a:r>
            <a:r>
              <a:rPr b="0" lang="uk-UA" sz="2000" spc="-1" strike="noStrike">
                <a:solidFill>
                  <a:srgbClr val="c00000"/>
                </a:solidFill>
                <a:latin typeface="Calibri Light"/>
              </a:rPr>
              <a:t>   </a:t>
            </a:r>
            <a:r>
              <a:rPr b="0" lang="uk-UA" sz="2400" spc="-1" strike="noStrike">
                <a:solidFill>
                  <a:srgbClr val="c00000"/>
                </a:solidFill>
                <a:latin typeface="Calibri Light"/>
              </a:rPr>
              <a:t>           </a:t>
            </a:r>
            <a:r>
              <a:rPr b="0" lang="uk-UA" sz="2400" spc="-1" strike="noStrike">
                <a:solidFill>
                  <a:srgbClr val="990000"/>
                </a:solidFill>
                <a:latin typeface="Verdana"/>
              </a:rPr>
              <a:t>Машини</a:t>
            </a:r>
            <a:endParaRPr b="0" lang="uk-UA" sz="2400" spc="-1" strike="noStrike">
              <a:solidFill>
                <a:srgbClr val="000000"/>
              </a:solidFill>
              <a:latin typeface="Arial"/>
            </a:endParaRPr>
          </a:p>
          <a:p>
            <a:pPr marL="343080" indent="-343080">
              <a:lnSpc>
                <a:spcPct val="90000"/>
              </a:lnSpc>
              <a:spcBef>
                <a:spcPts val="479"/>
              </a:spcBef>
              <a:tabLst>
                <a:tab algn="l" pos="0"/>
              </a:tabLst>
            </a:pPr>
            <a:endParaRPr b="0" lang="uk-UA" sz="2400" spc="-1" strike="noStrike">
              <a:solidFill>
                <a:srgbClr val="000000"/>
              </a:solidFill>
              <a:latin typeface="Arial"/>
            </a:endParaRPr>
          </a:p>
          <a:p>
            <a:pPr marL="343080" indent="-343080">
              <a:lnSpc>
                <a:spcPct val="90000"/>
              </a:lnSpc>
              <a:spcBef>
                <a:spcPts val="479"/>
              </a:spcBef>
              <a:tabLst>
                <a:tab algn="l" pos="0"/>
              </a:tabLst>
            </a:pPr>
            <a:r>
              <a:rPr b="0" lang="uk-UA" sz="2400" spc="-1" strike="noStrike">
                <a:solidFill>
                  <a:srgbClr val="eaeaea"/>
                </a:solidFill>
                <a:latin typeface="Verdana"/>
              </a:rPr>
              <a:t>                   </a:t>
            </a:r>
            <a:r>
              <a:rPr b="0" lang="uk-UA" sz="2400" spc="-1" strike="noStrike">
                <a:solidFill>
                  <a:srgbClr val="990000"/>
                </a:solidFill>
                <a:latin typeface="Verdana"/>
              </a:rPr>
              <a:t>Дрова </a:t>
            </a:r>
            <a:endParaRPr b="0" lang="uk-UA" sz="2400" spc="-1" strike="noStrike">
              <a:solidFill>
                <a:srgbClr val="000000"/>
              </a:solidFill>
              <a:latin typeface="Arial"/>
            </a:endParaRPr>
          </a:p>
          <a:p>
            <a:pPr marL="343080" indent="-343080">
              <a:lnSpc>
                <a:spcPct val="90000"/>
              </a:lnSpc>
              <a:spcBef>
                <a:spcPts val="479"/>
              </a:spcBef>
              <a:tabLst>
                <a:tab algn="l" pos="0"/>
              </a:tabLst>
            </a:pPr>
            <a:r>
              <a:rPr b="0" lang="uk-UA" sz="2400" spc="-1" strike="noStrike">
                <a:solidFill>
                  <a:srgbClr val="990000"/>
                </a:solidFill>
                <a:latin typeface="Verdana"/>
              </a:rPr>
              <a:t>                   </a:t>
            </a:r>
            <a:r>
              <a:rPr b="0" lang="uk-UA" sz="2400" spc="-1" strike="noStrike">
                <a:solidFill>
                  <a:srgbClr val="990000"/>
                </a:solidFill>
                <a:latin typeface="Verdana"/>
              </a:rPr>
              <a:t>Вугілля</a:t>
            </a:r>
            <a:r>
              <a:rPr b="0" lang="uk-UA" sz="2400" spc="-1" strike="noStrike">
                <a:solidFill>
                  <a:srgbClr val="eaeaea"/>
                </a:solidFill>
                <a:latin typeface="Verdana"/>
              </a:rPr>
              <a:t>      </a:t>
            </a:r>
            <a:r>
              <a:rPr b="0" lang="uk-UA" sz="1800" spc="-1" strike="noStrike">
                <a:solidFill>
                  <a:srgbClr val="ff0000"/>
                </a:solidFill>
                <a:latin typeface="Verdana"/>
              </a:rPr>
              <a:t>20 “Виробничі </a:t>
            </a:r>
            <a:r>
              <a:rPr b="1" lang="uk-UA" sz="2400" spc="-1" strike="noStrike">
                <a:solidFill>
                  <a:srgbClr val="c00000"/>
                </a:solidFill>
                <a:latin typeface="Calibri Light"/>
              </a:rPr>
              <a:t>запас</a:t>
            </a:r>
            <a:r>
              <a:rPr b="1" lang="ru-RU" sz="2400" spc="-1" strike="noStrike">
                <a:solidFill>
                  <a:srgbClr val="c00000"/>
                </a:solidFill>
                <a:latin typeface="Calibri Light"/>
              </a:rPr>
              <a:t>и</a:t>
            </a:r>
            <a:r>
              <a:rPr b="1" lang="uk-UA" sz="2400" spc="-1" strike="noStrike">
                <a:solidFill>
                  <a:srgbClr val="c00000"/>
                </a:solidFill>
                <a:latin typeface="Calibri Light"/>
              </a:rPr>
              <a:t>             </a:t>
            </a:r>
            <a:r>
              <a:rPr b="0" lang="uk-UA" sz="2400" spc="-1" strike="noStrike">
                <a:solidFill>
                  <a:srgbClr val="990000"/>
                </a:solidFill>
                <a:latin typeface="Verdana"/>
              </a:rPr>
              <a:t>Бензин </a:t>
            </a:r>
            <a:endParaRPr b="0" lang="uk-UA" sz="2400" spc="-1" strike="noStrike">
              <a:solidFill>
                <a:srgbClr val="000000"/>
              </a:solidFill>
              <a:latin typeface="Arial"/>
            </a:endParaRPr>
          </a:p>
        </p:txBody>
      </p:sp>
      <p:pic>
        <p:nvPicPr>
          <p:cNvPr id="111" name="Рисунок 2" descr=""/>
          <p:cNvPicPr/>
          <p:nvPr/>
        </p:nvPicPr>
        <p:blipFill>
          <a:blip r:embed="rId2"/>
          <a:stretch/>
        </p:blipFill>
        <p:spPr>
          <a:xfrm>
            <a:off x="8775000" y="1488240"/>
            <a:ext cx="2928960" cy="3319560"/>
          </a:xfrm>
          <a:prstGeom prst="rect">
            <a:avLst/>
          </a:prstGeom>
          <a:ln w="0">
            <a:noFill/>
          </a:ln>
        </p:spPr>
      </p:pic>
    </p:spTree>
  </p:cSld>
  <mc:AlternateContent>
    <mc:Choice Requires="p14">
      <p:transition spd="med" p14:dur="800"/>
    </mc:Choice>
    <mc:Fallback>
      <p:transition spd="med"/>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12" name="Рисунок 1" descr=""/>
          <p:cNvPicPr/>
          <p:nvPr/>
        </p:nvPicPr>
        <p:blipFill>
          <a:blip r:embed="rId1"/>
          <a:stretch/>
        </p:blipFill>
        <p:spPr>
          <a:xfrm>
            <a:off x="-33480" y="0"/>
            <a:ext cx="12191760" cy="6857640"/>
          </a:xfrm>
          <a:prstGeom prst="rect">
            <a:avLst/>
          </a:prstGeom>
          <a:ln w="0">
            <a:noFill/>
          </a:ln>
        </p:spPr>
      </p:pic>
      <p:sp>
        <p:nvSpPr>
          <p:cNvPr id="113" name="Прямоугольник 2"/>
          <p:cNvSpPr/>
          <p:nvPr/>
        </p:nvSpPr>
        <p:spPr>
          <a:xfrm>
            <a:off x="274320" y="1278000"/>
            <a:ext cx="11575800" cy="252900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r>
              <a:rPr b="0" lang="uk-UA" sz="2000" spc="-1" strike="noStrike">
                <a:solidFill>
                  <a:srgbClr val="c00000"/>
                </a:solidFill>
                <a:latin typeface="Calibri Light"/>
                <a:ea typeface="Times New Roman"/>
              </a:rPr>
              <a:t>Рахунки безпосередньо пов’язані з балансом. Суми сальдо за рахунками на початок звітного періоду беруть з балансу, а баланс на кінець звітного періоду складають на підставі сальдо за рахунками на кінець звітного періоду. Залежно до балансу рахунки поділяють на </a:t>
            </a:r>
            <a:r>
              <a:rPr b="0" i="1" lang="uk-UA" sz="2000" spc="-1" strike="noStrike">
                <a:solidFill>
                  <a:srgbClr val="c00000"/>
                </a:solidFill>
                <a:latin typeface="Calibri Light"/>
                <a:ea typeface="Times New Roman"/>
              </a:rPr>
              <a:t>активні,  пасивні</a:t>
            </a:r>
            <a:r>
              <a:rPr b="0" lang="uk-UA" sz="2000" spc="-1" strike="noStrike">
                <a:solidFill>
                  <a:srgbClr val="c00000"/>
                </a:solidFill>
                <a:latin typeface="Calibri Light"/>
                <a:ea typeface="Times New Roman"/>
              </a:rPr>
              <a:t>. У практиці має місце застосування </a:t>
            </a:r>
            <a:r>
              <a:rPr b="0" i="1" lang="uk-UA" sz="2000" spc="-1" strike="noStrike">
                <a:solidFill>
                  <a:srgbClr val="c00000"/>
                </a:solidFill>
                <a:latin typeface="Calibri Light"/>
                <a:ea typeface="Times New Roman"/>
              </a:rPr>
              <a:t>активно-пасивних рахунків</a:t>
            </a:r>
            <a:r>
              <a:rPr b="0" lang="uk-UA" sz="2000" spc="-1" strike="noStrike">
                <a:solidFill>
                  <a:srgbClr val="c00000"/>
                </a:solidFill>
                <a:latin typeface="Calibri Light"/>
                <a:ea typeface="Times New Roman"/>
              </a:rPr>
              <a:t>.</a:t>
            </a:r>
            <a:endParaRPr b="0" lang="uk-UA" sz="2000" spc="-1" strike="noStrike">
              <a:solidFill>
                <a:srgbClr val="000000"/>
              </a:solidFill>
              <a:latin typeface="Arial"/>
            </a:endParaRPr>
          </a:p>
          <a:p>
            <a:pPr algn="just">
              <a:lnSpc>
                <a:spcPct val="100000"/>
              </a:lnSpc>
              <a:tabLst>
                <a:tab algn="l" pos="0"/>
              </a:tabLst>
            </a:pPr>
            <a:r>
              <a:rPr b="1" i="1" lang="uk-UA" sz="2000" spc="-1" strike="noStrike">
                <a:solidFill>
                  <a:srgbClr val="c00000"/>
                </a:solidFill>
                <a:latin typeface="Calibri Light"/>
                <a:ea typeface="Times New Roman"/>
              </a:rPr>
              <a:t>Активними називаються рахунки, які призначені для відображення стану і змін в складі господарських засобів.</a:t>
            </a:r>
            <a:endParaRPr b="0" lang="uk-UA" sz="2000" spc="-1" strike="noStrike">
              <a:solidFill>
                <a:srgbClr val="000000"/>
              </a:solidFill>
              <a:latin typeface="Arial"/>
            </a:endParaRPr>
          </a:p>
          <a:p>
            <a:pPr algn="just">
              <a:lnSpc>
                <a:spcPct val="100000"/>
              </a:lnSpc>
              <a:tabLst>
                <a:tab algn="l" pos="0"/>
              </a:tabLst>
            </a:pPr>
            <a:r>
              <a:rPr b="1" i="1" lang="uk-UA" sz="2000" spc="-1" strike="noStrike">
                <a:solidFill>
                  <a:srgbClr val="c00000"/>
                </a:solidFill>
                <a:latin typeface="Calibri Light"/>
                <a:ea typeface="Times New Roman"/>
              </a:rPr>
              <a:t>Пасивними називають рахунки, які призначені для  відображення стану і  змін в складі джерел формування господарських засобів</a:t>
            </a:r>
            <a:r>
              <a:rPr b="1" lang="uk-UA" sz="1800" spc="-1" strike="noStrike">
                <a:solidFill>
                  <a:srgbClr val="000000"/>
                </a:solidFill>
                <a:latin typeface="Times New Roman"/>
                <a:ea typeface="Times New Roman"/>
              </a:rPr>
              <a:t>.</a:t>
            </a:r>
            <a:endParaRPr b="0" lang="uk-UA" sz="1800" spc="-1" strike="noStrike">
              <a:solidFill>
                <a:srgbClr val="000000"/>
              </a:solidFill>
              <a:latin typeface="Arial"/>
            </a:endParaRPr>
          </a:p>
        </p:txBody>
      </p:sp>
      <p:sp>
        <p:nvSpPr>
          <p:cNvPr id="114" name="Прямоугольник 3"/>
          <p:cNvSpPr/>
          <p:nvPr/>
        </p:nvSpPr>
        <p:spPr>
          <a:xfrm>
            <a:off x="274320" y="3832560"/>
            <a:ext cx="11758680" cy="130932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uk-UA" sz="2000" spc="-1" strike="noStrike">
                <a:solidFill>
                  <a:srgbClr val="c00000"/>
                </a:solidFill>
                <a:latin typeface="Calibri Light"/>
                <a:ea typeface="Times New Roman"/>
              </a:rPr>
              <a:t>При відкритті бухгалтерських рахунків в них записують початкове сальдо на підставі даних статей активу і пасиву балансу. Оскільки господарські засоби показують в балансі в лівій частині (активі), відповідно і  сальдо засобів в активних рахунках теж показують у лівій частині - дебеті. Активні рахунки завжди мають дебетове сальдо або нульове  (не може бути засобів більше, ніж їх було). </a:t>
            </a:r>
            <a:endParaRPr b="0" lang="uk-UA" sz="20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15" name="Рисунок 1" descr=""/>
          <p:cNvPicPr/>
          <p:nvPr/>
        </p:nvPicPr>
        <p:blipFill>
          <a:blip r:embed="rId1"/>
          <a:stretch/>
        </p:blipFill>
        <p:spPr>
          <a:xfrm>
            <a:off x="0" y="0"/>
            <a:ext cx="12191760" cy="6857640"/>
          </a:xfrm>
          <a:prstGeom prst="rect">
            <a:avLst/>
          </a:prstGeom>
          <a:ln w="0">
            <a:noFill/>
          </a:ln>
        </p:spPr>
      </p:pic>
      <p:sp>
        <p:nvSpPr>
          <p:cNvPr id="116" name="Прямоугольник 2"/>
          <p:cNvSpPr/>
          <p:nvPr/>
        </p:nvSpPr>
        <p:spPr>
          <a:xfrm>
            <a:off x="676800" y="285480"/>
            <a:ext cx="11231640" cy="130932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uk-UA" sz="2000" spc="-1" strike="noStrike">
                <a:solidFill>
                  <a:srgbClr val="c00000"/>
                </a:solidFill>
                <a:latin typeface="Calibri Light"/>
                <a:ea typeface="Times New Roman"/>
              </a:rPr>
              <a:t>Збільшення засобів на активних рахунках записують за  дебетом, а зменшення - за кредитом. У пасивних рахунках, навпаки,  збільшення джерел засобів - за кредитом, а їх зменшення - за дебетом.</a:t>
            </a:r>
            <a:endParaRPr b="0" lang="uk-UA" sz="2000" spc="-1" strike="noStrike">
              <a:solidFill>
                <a:srgbClr val="000000"/>
              </a:solidFill>
              <a:latin typeface="Arial"/>
            </a:endParaRPr>
          </a:p>
          <a:p>
            <a:pPr>
              <a:lnSpc>
                <a:spcPct val="100000"/>
              </a:lnSpc>
            </a:pPr>
            <a:r>
              <a:rPr b="0" lang="uk-UA" sz="2000" spc="-1" strike="noStrike">
                <a:solidFill>
                  <a:srgbClr val="c00000"/>
                </a:solidFill>
                <a:latin typeface="Calibri Light"/>
                <a:ea typeface="Times New Roman"/>
              </a:rPr>
              <a:t> </a:t>
            </a:r>
            <a:endParaRPr b="0" lang="uk-UA" sz="2000" spc="-1" strike="noStrike">
              <a:solidFill>
                <a:srgbClr val="000000"/>
              </a:solidFill>
              <a:latin typeface="Arial"/>
            </a:endParaRPr>
          </a:p>
          <a:p>
            <a:pPr>
              <a:lnSpc>
                <a:spcPct val="100000"/>
              </a:lnSpc>
            </a:pPr>
            <a:r>
              <a:rPr b="0" lang="uk-UA" sz="2000" spc="-1" strike="noStrike">
                <a:solidFill>
                  <a:srgbClr val="c00000"/>
                </a:solidFill>
                <a:latin typeface="Calibri Light"/>
                <a:ea typeface="Times New Roman"/>
              </a:rPr>
              <a:t>Схеми активного і пасивного рахунків</a:t>
            </a:r>
            <a:r>
              <a:rPr b="0" lang="en-US" sz="2000" spc="-1" strike="noStrike">
                <a:solidFill>
                  <a:srgbClr val="c00000"/>
                </a:solidFill>
                <a:latin typeface="Calibri Light"/>
                <a:ea typeface="Times New Roman"/>
              </a:rPr>
              <a:t>:</a:t>
            </a:r>
            <a:endParaRPr b="0" lang="uk-UA" sz="2000" spc="-1" strike="noStrike">
              <a:solidFill>
                <a:srgbClr val="000000"/>
              </a:solidFill>
              <a:latin typeface="Arial"/>
            </a:endParaRPr>
          </a:p>
        </p:txBody>
      </p:sp>
      <p:graphicFrame>
        <p:nvGraphicFramePr>
          <p:cNvPr id="117" name="Таблица 4"/>
          <p:cNvGraphicFramePr/>
          <p:nvPr/>
        </p:nvGraphicFramePr>
        <p:xfrm>
          <a:off x="6336720" y="2200320"/>
          <a:ext cx="5571360" cy="1473840"/>
        </p:xfrm>
        <a:graphic>
          <a:graphicData uri="http://schemas.openxmlformats.org/drawingml/2006/table">
            <a:tbl>
              <a:tblPr/>
              <a:tblGrid>
                <a:gridCol w="2604600"/>
                <a:gridCol w="2966760"/>
              </a:tblGrid>
              <a:tr h="234360">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Пасивний рахунок</a:t>
                      </a:r>
                      <a:endParaRPr b="0" lang="uk-UA" sz="1600" spc="-1" strike="noStrike">
                        <a:solidFill>
                          <a:srgbClr val="000000"/>
                        </a:solidFill>
                        <a:latin typeface="Arial"/>
                      </a:endParaRPr>
                    </a:p>
                  </a:txBody>
                  <a:tcPr anchor="t" marL="68400" marR="68400">
                    <a:lnL>
                      <a:noFill/>
                    </a:lnL>
                    <a:lnR>
                      <a:noFill/>
                    </a:lnR>
                    <a:lnT>
                      <a:no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256320">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Дебет </a:t>
                      </a:r>
                      <a:endParaRPr b="0" lang="uk-UA" sz="1600" spc="-1" strike="noStrike">
                        <a:solidFill>
                          <a:srgbClr val="000000"/>
                        </a:solidFill>
                        <a:latin typeface="Arial"/>
                      </a:endParaRPr>
                    </a:p>
                  </a:txBody>
                  <a:tcPr anchor="t" marL="68400" marR="68400">
                    <a:lnL>
                      <a:no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Кредит</a:t>
                      </a:r>
                      <a:endParaRPr b="0" lang="uk-UA" sz="1600" spc="-1" strike="noStrike">
                        <a:solidFill>
                          <a:srgbClr val="000000"/>
                        </a:solidFill>
                        <a:latin typeface="Arial"/>
                      </a:endParaRPr>
                    </a:p>
                  </a:txBody>
                  <a:tcPr anchor="t" marL="68400" marR="68400">
                    <a:lnL w="12240">
                      <a:solidFill>
                        <a:srgbClr val="000000"/>
                      </a:solidFill>
                    </a:lnL>
                    <a:lnR>
                      <a:noFill/>
                    </a:lnR>
                    <a:lnT w="12240">
                      <a:solidFill>
                        <a:srgbClr val="000000"/>
                      </a:solidFill>
                    </a:lnT>
                    <a:lnB w="12240">
                      <a:solidFill>
                        <a:srgbClr val="000000"/>
                      </a:solidFill>
                    </a:lnB>
                    <a:noFill/>
                  </a:tcPr>
                </a:tc>
              </a:tr>
              <a:tr h="637920">
                <a:tc>
                  <a:txBody>
                    <a:bodyPr lIns="68400" rIns="68400" tIns="0" bIns="0" anchor="t">
                      <a:noAutofit/>
                    </a:bodyPr>
                    <a:p>
                      <a:pPr algn="just">
                        <a:lnSpc>
                          <a:spcPct val="100000"/>
                        </a:lnSpc>
                      </a:pPr>
                      <a:r>
                        <a:rPr b="0" lang="uk-UA" sz="1600" spc="-1" strike="noStrike">
                          <a:solidFill>
                            <a:srgbClr val="c00000"/>
                          </a:solidFill>
                          <a:latin typeface="Calibri Light"/>
                          <a:ea typeface="Times New Roman"/>
                        </a:rPr>
                        <a:t>Зменшення об’єкта, що облічується (-)</a:t>
                      </a:r>
                      <a:endParaRPr b="0" lang="uk-UA" sz="1600" spc="-1" strike="noStrike">
                        <a:solidFill>
                          <a:srgbClr val="000000"/>
                        </a:solidFill>
                        <a:latin typeface="Arial"/>
                      </a:endParaRPr>
                    </a:p>
                  </a:txBody>
                  <a:tcPr anchor="t" marL="68400" marR="68400">
                    <a:lnL>
                      <a:noFill/>
                    </a:lnL>
                    <a:lnR w="12240">
                      <a:solidFill>
                        <a:srgbClr val="000000"/>
                      </a:solidFill>
                    </a:lnR>
                    <a:lnT w="12240">
                      <a:solidFill>
                        <a:srgbClr val="000000"/>
                      </a:solidFill>
                    </a:lnT>
                    <a:lnB>
                      <a:noFill/>
                    </a:lnB>
                    <a:noFill/>
                  </a:tcPr>
                </a:tc>
                <a:tc>
                  <a:txBody>
                    <a:bodyPr lIns="68400" rIns="68400" tIns="0" bIns="0" anchor="t">
                      <a:noAutofit/>
                    </a:bodyPr>
                    <a:p>
                      <a:pPr algn="just">
                        <a:lnSpc>
                          <a:spcPct val="100000"/>
                        </a:lnSpc>
                      </a:pPr>
                      <a:r>
                        <a:rPr b="0" lang="uk-UA" sz="1600" spc="-1" strike="noStrike" u="sng">
                          <a:solidFill>
                            <a:srgbClr val="c00000"/>
                          </a:solidFill>
                          <a:uFillTx/>
                          <a:latin typeface="Calibri Light"/>
                          <a:ea typeface="Times New Roman"/>
                        </a:rPr>
                        <a:t>Початкове сальдо</a:t>
                      </a:r>
                      <a:endParaRPr b="0" lang="uk-UA" sz="1600" spc="-1" strike="noStrike">
                        <a:solidFill>
                          <a:srgbClr val="000000"/>
                        </a:solidFill>
                        <a:latin typeface="Arial"/>
                      </a:endParaRPr>
                    </a:p>
                    <a:p>
                      <a:pPr algn="just">
                        <a:lnSpc>
                          <a:spcPct val="100000"/>
                        </a:lnSpc>
                      </a:pPr>
                      <a:r>
                        <a:rPr b="0" lang="uk-UA" sz="1600" spc="-1" strike="noStrike">
                          <a:solidFill>
                            <a:srgbClr val="c00000"/>
                          </a:solidFill>
                          <a:latin typeface="Calibri Light"/>
                          <a:ea typeface="Times New Roman"/>
                        </a:rPr>
                        <a:t>Збільшення об’єкта, що облічується (+)</a:t>
                      </a:r>
                      <a:endParaRPr b="0" lang="uk-UA" sz="1600" spc="-1" strike="noStrike">
                        <a:solidFill>
                          <a:srgbClr val="000000"/>
                        </a:solidFill>
                        <a:latin typeface="Arial"/>
                      </a:endParaRPr>
                    </a:p>
                    <a:p>
                      <a:pPr algn="just">
                        <a:lnSpc>
                          <a:spcPct val="100000"/>
                        </a:lnSpc>
                      </a:pPr>
                      <a:r>
                        <a:rPr b="0" lang="uk-UA" sz="1600" spc="-1" strike="noStrike" u="sng">
                          <a:solidFill>
                            <a:srgbClr val="c00000"/>
                          </a:solidFill>
                          <a:uFillTx/>
                          <a:latin typeface="Calibri Light"/>
                          <a:ea typeface="Times New Roman"/>
                        </a:rPr>
                        <a:t>Кінцеве сальдо</a:t>
                      </a:r>
                      <a:endParaRPr b="0" lang="uk-UA" sz="1600" spc="-1" strike="noStrike">
                        <a:solidFill>
                          <a:srgbClr val="000000"/>
                        </a:solidFill>
                        <a:latin typeface="Arial"/>
                      </a:endParaRPr>
                    </a:p>
                  </a:txBody>
                  <a:tcPr anchor="t" marL="68400" marR="68400">
                    <a:lnL w="12240">
                      <a:solidFill>
                        <a:srgbClr val="000000"/>
                      </a:solidFill>
                    </a:lnL>
                    <a:lnR>
                      <a:noFill/>
                    </a:lnR>
                    <a:lnT w="12240">
                      <a:solidFill>
                        <a:srgbClr val="000000"/>
                      </a:solidFill>
                    </a:lnT>
                    <a:lnB>
                      <a:noFill/>
                    </a:lnB>
                    <a:noFill/>
                  </a:tcPr>
                </a:tc>
              </a:tr>
            </a:tbl>
          </a:graphicData>
        </a:graphic>
      </p:graphicFrame>
      <p:graphicFrame>
        <p:nvGraphicFramePr>
          <p:cNvPr id="118" name="Таблица 5"/>
          <p:cNvGraphicFramePr/>
          <p:nvPr/>
        </p:nvGraphicFramePr>
        <p:xfrm>
          <a:off x="311040" y="1965960"/>
          <a:ext cx="5915880" cy="1704600"/>
        </p:xfrm>
        <a:graphic>
          <a:graphicData uri="http://schemas.openxmlformats.org/drawingml/2006/table">
            <a:tbl>
              <a:tblPr/>
              <a:tblGrid>
                <a:gridCol w="3150720"/>
                <a:gridCol w="2765160"/>
              </a:tblGrid>
              <a:tr h="443160">
                <a:tc gridSpan="2">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 </a:t>
                      </a:r>
                      <a:endParaRPr b="0" lang="uk-UA" sz="1600" spc="-1" strike="noStrike">
                        <a:solidFill>
                          <a:srgbClr val="000000"/>
                        </a:solidFill>
                        <a:latin typeface="Arial"/>
                      </a:endParaRPr>
                    </a:p>
                    <a:p>
                      <a:pPr algn="ctr">
                        <a:lnSpc>
                          <a:spcPct val="100000"/>
                        </a:lnSpc>
                      </a:pPr>
                      <a:r>
                        <a:rPr b="1" lang="uk-UA" sz="1600" spc="-1" strike="noStrike">
                          <a:solidFill>
                            <a:srgbClr val="c00000"/>
                          </a:solidFill>
                          <a:latin typeface="Times New Roman"/>
                          <a:ea typeface="Times New Roman"/>
                        </a:rPr>
                        <a:t>Активний рахунок</a:t>
                      </a:r>
                      <a:endParaRPr b="0" lang="uk-UA" sz="1600" spc="-1" strike="noStrike">
                        <a:solidFill>
                          <a:srgbClr val="000000"/>
                        </a:solidFill>
                        <a:latin typeface="Arial"/>
                      </a:endParaRPr>
                    </a:p>
                  </a:txBody>
                  <a:tcPr anchor="t" marL="68400" marR="68400">
                    <a:lnL>
                      <a:noFill/>
                    </a:lnL>
                    <a:lnR>
                      <a:noFill/>
                    </a:lnR>
                    <a:lnT>
                      <a:no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159120">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Дебет </a:t>
                      </a:r>
                      <a:endParaRPr b="0" lang="uk-UA" sz="1600" spc="-1" strike="noStrike">
                        <a:solidFill>
                          <a:srgbClr val="000000"/>
                        </a:solidFill>
                        <a:latin typeface="Arial"/>
                      </a:endParaRPr>
                    </a:p>
                  </a:txBody>
                  <a:tcPr anchor="t" marL="68400" marR="68400">
                    <a:lnL>
                      <a:no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Times New Roman"/>
                          <a:ea typeface="Times New Roman"/>
                        </a:rPr>
                        <a:t>Кредит</a:t>
                      </a:r>
                      <a:endParaRPr b="0" lang="uk-UA" sz="1600" spc="-1" strike="noStrike">
                        <a:solidFill>
                          <a:srgbClr val="000000"/>
                        </a:solidFill>
                        <a:latin typeface="Arial"/>
                      </a:endParaRPr>
                    </a:p>
                  </a:txBody>
                  <a:tcPr anchor="t" marL="68400" marR="68400">
                    <a:lnL w="12240">
                      <a:solidFill>
                        <a:srgbClr val="000000"/>
                      </a:solidFill>
                    </a:lnL>
                    <a:lnR>
                      <a:noFill/>
                    </a:lnR>
                    <a:lnT w="12240">
                      <a:solidFill>
                        <a:srgbClr val="000000"/>
                      </a:solidFill>
                    </a:lnT>
                    <a:lnB w="12240">
                      <a:solidFill>
                        <a:srgbClr val="000000"/>
                      </a:solidFill>
                    </a:lnB>
                    <a:noFill/>
                  </a:tcPr>
                </a:tc>
              </a:tr>
              <a:tr h="628560">
                <a:tc>
                  <a:txBody>
                    <a:bodyPr lIns="68400" rIns="68400" tIns="0" bIns="0" anchor="t">
                      <a:noAutofit/>
                    </a:bodyPr>
                    <a:p>
                      <a:pPr algn="just">
                        <a:lnSpc>
                          <a:spcPct val="100000"/>
                        </a:lnSpc>
                      </a:pPr>
                      <a:r>
                        <a:rPr b="0" lang="uk-UA" sz="1600" spc="-1" strike="noStrike" u="sng">
                          <a:solidFill>
                            <a:srgbClr val="c00000"/>
                          </a:solidFill>
                          <a:uFillTx/>
                          <a:latin typeface="Times New Roman"/>
                          <a:ea typeface="Times New Roman"/>
                        </a:rPr>
                        <a:t>Початкове сальдо</a:t>
                      </a:r>
                      <a:endParaRPr b="0" lang="uk-UA" sz="1600" spc="-1" strike="noStrike">
                        <a:solidFill>
                          <a:srgbClr val="000000"/>
                        </a:solidFill>
                        <a:latin typeface="Arial"/>
                      </a:endParaRPr>
                    </a:p>
                    <a:p>
                      <a:pPr algn="just">
                        <a:lnSpc>
                          <a:spcPct val="100000"/>
                        </a:lnSpc>
                      </a:pPr>
                      <a:r>
                        <a:rPr b="0" lang="uk-UA" sz="1600" spc="-1" strike="noStrike">
                          <a:solidFill>
                            <a:srgbClr val="c00000"/>
                          </a:solidFill>
                          <a:latin typeface="Times New Roman"/>
                          <a:ea typeface="Times New Roman"/>
                        </a:rPr>
                        <a:t>Збільшення об’єкта, що облічується (+)</a:t>
                      </a:r>
                      <a:endParaRPr b="0" lang="uk-UA" sz="1600" spc="-1" strike="noStrike">
                        <a:solidFill>
                          <a:srgbClr val="000000"/>
                        </a:solidFill>
                        <a:latin typeface="Arial"/>
                      </a:endParaRPr>
                    </a:p>
                    <a:p>
                      <a:pPr algn="just">
                        <a:lnSpc>
                          <a:spcPct val="100000"/>
                        </a:lnSpc>
                      </a:pPr>
                      <a:r>
                        <a:rPr b="0" lang="uk-UA" sz="1600" spc="-1" strike="noStrike" u="sng">
                          <a:solidFill>
                            <a:srgbClr val="c00000"/>
                          </a:solidFill>
                          <a:uFillTx/>
                          <a:latin typeface="Times New Roman"/>
                          <a:ea typeface="Times New Roman"/>
                        </a:rPr>
                        <a:t>Кінцеве  сальдо</a:t>
                      </a:r>
                      <a:endParaRPr b="0" lang="uk-UA" sz="1600" spc="-1" strike="noStrike">
                        <a:solidFill>
                          <a:srgbClr val="000000"/>
                        </a:solidFill>
                        <a:latin typeface="Arial"/>
                      </a:endParaRPr>
                    </a:p>
                  </a:txBody>
                  <a:tcPr anchor="t" marL="68400" marR="68400">
                    <a:lnL>
                      <a:noFill/>
                    </a:lnL>
                    <a:lnR w="12240">
                      <a:solidFill>
                        <a:srgbClr val="000000"/>
                      </a:solidFill>
                    </a:lnR>
                    <a:lnT w="12240">
                      <a:solidFill>
                        <a:srgbClr val="000000"/>
                      </a:solidFill>
                    </a:lnT>
                    <a:lnB>
                      <a:noFill/>
                    </a:lnB>
                    <a:noFill/>
                  </a:tcPr>
                </a:tc>
                <a:tc>
                  <a:txBody>
                    <a:bodyPr lIns="68400" rIns="68400" tIns="0" bIns="0" anchor="t">
                      <a:noAutofit/>
                    </a:bodyPr>
                    <a:p>
                      <a:pPr algn="just">
                        <a:lnSpc>
                          <a:spcPct val="100000"/>
                        </a:lnSpc>
                      </a:pPr>
                      <a:r>
                        <a:rPr b="0" lang="uk-UA" sz="1600" spc="-1" strike="noStrike">
                          <a:solidFill>
                            <a:srgbClr val="c00000"/>
                          </a:solidFill>
                          <a:latin typeface="Times New Roman"/>
                          <a:ea typeface="Times New Roman"/>
                        </a:rPr>
                        <a:t>Зменшення об’єкта, що облічується (-)</a:t>
                      </a:r>
                      <a:endParaRPr b="0" lang="uk-UA" sz="1600" spc="-1" strike="noStrike">
                        <a:solidFill>
                          <a:srgbClr val="000000"/>
                        </a:solidFill>
                        <a:latin typeface="Arial"/>
                      </a:endParaRPr>
                    </a:p>
                  </a:txBody>
                  <a:tcPr anchor="t" marL="68400" marR="68400">
                    <a:lnL w="12240">
                      <a:solidFill>
                        <a:srgbClr val="000000"/>
                      </a:solidFill>
                    </a:lnL>
                    <a:lnR>
                      <a:noFill/>
                    </a:lnR>
                    <a:lnT w="12240">
                      <a:solidFill>
                        <a:srgbClr val="000000"/>
                      </a:solidFill>
                    </a:lnT>
                    <a:lnB>
                      <a:noFill/>
                    </a:lnB>
                    <a:noFill/>
                  </a:tcPr>
                </a:tc>
              </a:tr>
            </a:tbl>
          </a:graphicData>
        </a:graphic>
      </p:graphicFrame>
      <p:graphicFrame>
        <p:nvGraphicFramePr>
          <p:cNvPr id="119" name="Таблица 6"/>
          <p:cNvGraphicFramePr/>
          <p:nvPr/>
        </p:nvGraphicFramePr>
        <p:xfrm>
          <a:off x="2564280" y="4398840"/>
          <a:ext cx="7210080" cy="1892160"/>
        </p:xfrm>
        <a:graphic>
          <a:graphicData uri="http://schemas.openxmlformats.org/drawingml/2006/table">
            <a:tbl>
              <a:tblPr/>
              <a:tblGrid>
                <a:gridCol w="3371400"/>
                <a:gridCol w="3839040"/>
              </a:tblGrid>
              <a:tr h="329040">
                <a:tc gridSpan="2">
                  <a:txBody>
                    <a:bodyPr lIns="68400" rIns="68400" tIns="0" bIns="0" anchor="t">
                      <a:noAutofit/>
                    </a:bodyPr>
                    <a:p>
                      <a:pPr algn="ctr">
                        <a:lnSpc>
                          <a:spcPct val="100000"/>
                        </a:lnSpc>
                      </a:pPr>
                      <a:r>
                        <a:rPr b="1" lang="uk-UA" sz="1600" spc="-1" strike="noStrike">
                          <a:solidFill>
                            <a:srgbClr val="c00000"/>
                          </a:solidFill>
                          <a:latin typeface="Calibri Light"/>
                          <a:ea typeface="Times New Roman"/>
                        </a:rPr>
                        <a:t>Рахунок «Каса»</a:t>
                      </a:r>
                      <a:endParaRPr b="0" lang="uk-UA" sz="1600" spc="-1" strike="noStrike">
                        <a:solidFill>
                          <a:srgbClr val="000000"/>
                        </a:solidFill>
                        <a:latin typeface="Arial"/>
                      </a:endParaRPr>
                    </a:p>
                  </a:txBody>
                  <a:tcPr anchor="t" marL="68400" marR="68400">
                    <a:lnL>
                      <a:noFill/>
                    </a:lnL>
                    <a:lnR>
                      <a:noFill/>
                    </a:lnR>
                    <a:lnT>
                      <a:no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329040">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Дебет </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pPr>
                      <a:r>
                        <a:rPr b="0" lang="uk-UA" sz="1600" spc="-1" strike="noStrike">
                          <a:solidFill>
                            <a:srgbClr val="c00000"/>
                          </a:solidFill>
                          <a:latin typeface="Calibri Light"/>
                          <a:ea typeface="Times New Roman"/>
                        </a:rPr>
                        <a:t>Кредит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1234080">
                <a:tc>
                  <a:txBody>
                    <a:bodyPr lIns="68400" rIns="68400" tIns="0" bIns="0" anchor="t">
                      <a:noAutofit/>
                    </a:bodyPr>
                    <a:p>
                      <a:pPr algn="just">
                        <a:lnSpc>
                          <a:spcPct val="100000"/>
                        </a:lnSpc>
                      </a:pPr>
                      <a:r>
                        <a:rPr b="0" lang="uk-UA" sz="1600" spc="-1" strike="noStrike" u="sng">
                          <a:solidFill>
                            <a:srgbClr val="c00000"/>
                          </a:solidFill>
                          <a:uFillTx/>
                          <a:latin typeface="Calibri Light"/>
                          <a:ea typeface="Times New Roman"/>
                        </a:rPr>
                        <a:t>Початкове сальдо                  2000</a:t>
                      </a:r>
                      <a:endParaRPr b="0" lang="uk-UA" sz="1600" spc="-1" strike="noStrike">
                        <a:solidFill>
                          <a:srgbClr val="000000"/>
                        </a:solidFill>
                        <a:latin typeface="Arial"/>
                      </a:endParaRPr>
                    </a:p>
                    <a:p>
                      <a:pPr algn="just">
                        <a:lnSpc>
                          <a:spcPct val="100000"/>
                        </a:lnSpc>
                      </a:pPr>
                      <a:r>
                        <a:rPr b="0" lang="uk-UA" sz="1600" spc="-1" strike="noStrike">
                          <a:solidFill>
                            <a:srgbClr val="c00000"/>
                          </a:solidFill>
                          <a:latin typeface="Calibri Light"/>
                          <a:ea typeface="Times New Roman"/>
                        </a:rPr>
                        <a:t>Надходження грошей у касу 4000</a:t>
                      </a:r>
                      <a:endParaRPr b="0" lang="uk-UA" sz="1600" spc="-1" strike="noStrike">
                        <a:solidFill>
                          <a:srgbClr val="000000"/>
                        </a:solidFill>
                        <a:latin typeface="Arial"/>
                      </a:endParaRPr>
                    </a:p>
                    <a:p>
                      <a:pPr algn="just">
                        <a:lnSpc>
                          <a:spcPct val="100000"/>
                        </a:lnSpc>
                      </a:pPr>
                      <a:r>
                        <a:rPr b="0" lang="uk-UA" sz="1600" spc="-1" strike="noStrike">
                          <a:solidFill>
                            <a:srgbClr val="c00000"/>
                          </a:solidFill>
                          <a:latin typeface="Calibri Light"/>
                          <a:ea typeface="Times New Roman"/>
                        </a:rPr>
                        <a:t>Всього надійшло (оборот)     4000</a:t>
                      </a:r>
                      <a:endParaRPr b="0" lang="uk-UA" sz="1600" spc="-1" strike="noStrike">
                        <a:solidFill>
                          <a:srgbClr val="000000"/>
                        </a:solidFill>
                        <a:latin typeface="Arial"/>
                      </a:endParaRPr>
                    </a:p>
                    <a:p>
                      <a:pPr algn="just">
                        <a:lnSpc>
                          <a:spcPct val="100000"/>
                        </a:lnSpc>
                      </a:pPr>
                      <a:r>
                        <a:rPr b="0" lang="uk-UA" sz="1600" spc="-1" strike="noStrike" u="sng">
                          <a:solidFill>
                            <a:srgbClr val="c00000"/>
                          </a:solidFill>
                          <a:uFillTx/>
                          <a:latin typeface="Calibri Light"/>
                          <a:ea typeface="Times New Roman"/>
                        </a:rPr>
                        <a:t>Кінцеве сальдо                         400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pPr>
                      <a:r>
                        <a:rPr b="0" lang="uk-UA" sz="1600" spc="-1" strike="noStrike">
                          <a:solidFill>
                            <a:srgbClr val="c00000"/>
                          </a:solidFill>
                          <a:latin typeface="Calibri Light"/>
                          <a:ea typeface="Times New Roman"/>
                        </a:rPr>
                        <a:t>Видача грошей з каси                   5600</a:t>
                      </a:r>
                      <a:endParaRPr b="0" lang="uk-UA" sz="1600" spc="-1" strike="noStrike">
                        <a:solidFill>
                          <a:srgbClr val="000000"/>
                        </a:solidFill>
                        <a:latin typeface="Arial"/>
                      </a:endParaRPr>
                    </a:p>
                    <a:p>
                      <a:pPr algn="just">
                        <a:lnSpc>
                          <a:spcPct val="100000"/>
                        </a:lnSpc>
                      </a:pPr>
                      <a:r>
                        <a:rPr b="0" lang="uk-UA" sz="1600" spc="-1" strike="noStrike">
                          <a:solidFill>
                            <a:srgbClr val="c00000"/>
                          </a:solidFill>
                          <a:latin typeface="Calibri Light"/>
                          <a:ea typeface="Times New Roman"/>
                        </a:rPr>
                        <a:t>Всього видано                                5600</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bl>
          </a:graphicData>
        </a:graphic>
      </p:graphicFrame>
      <p:cxnSp>
        <p:nvCxnSpPr>
          <p:cNvPr id="120" name="Прямая соединительная линия 8"/>
          <p:cNvCxnSpPr/>
          <p:nvPr/>
        </p:nvCxnSpPr>
        <p:spPr>
          <a:xfrm>
            <a:off x="6292440" y="1746360"/>
            <a:ext cx="360" cy="2286360"/>
          </a:xfrm>
          <a:prstGeom prst="straightConnector1">
            <a:avLst/>
          </a:prstGeom>
          <a:ln>
            <a:solidFill>
              <a:srgbClr val="c00000"/>
            </a:solidFill>
          </a:ln>
        </p:spPr>
      </p:cxnSp>
    </p:spTree>
  </p:cSld>
  <mc:AlternateContent>
    <mc:Choice Requires="p14">
      <p:transition spd="med" p14:dur="800"/>
    </mc:Choice>
    <mc:Fallback>
      <p:transition spd="med"/>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1" name="Рисунок 1" descr=""/>
          <p:cNvPicPr/>
          <p:nvPr/>
        </p:nvPicPr>
        <p:blipFill>
          <a:blip r:embed="rId1"/>
          <a:stretch/>
        </p:blipFill>
        <p:spPr>
          <a:xfrm>
            <a:off x="0" y="0"/>
            <a:ext cx="12191760" cy="6857640"/>
          </a:xfrm>
          <a:prstGeom prst="rect">
            <a:avLst/>
          </a:prstGeom>
          <a:ln w="0">
            <a:noFill/>
          </a:ln>
        </p:spPr>
      </p:pic>
      <p:sp>
        <p:nvSpPr>
          <p:cNvPr id="122" name="Прямоугольник 2"/>
          <p:cNvSpPr/>
          <p:nvPr/>
        </p:nvSpPr>
        <p:spPr>
          <a:xfrm>
            <a:off x="612720" y="454680"/>
            <a:ext cx="11438640" cy="173556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lang="uk-UA" sz="1800" spc="-1" strike="noStrike">
                <a:solidFill>
                  <a:srgbClr val="c00000"/>
                </a:solidFill>
                <a:latin typeface="Calibri Light"/>
                <a:ea typeface="Times New Roman"/>
              </a:rPr>
              <a:t>На активно-пасивних рахунках</a:t>
            </a:r>
            <a:r>
              <a:rPr b="0" lang="uk-UA" sz="1800" spc="-1" strike="noStrike">
                <a:solidFill>
                  <a:srgbClr val="c00000"/>
                </a:solidFill>
                <a:latin typeface="Calibri Light"/>
                <a:ea typeface="Times New Roman"/>
              </a:rPr>
              <a:t> записи здійснюються аналогічно записам на активних і пасивних рахунках.</a:t>
            </a:r>
            <a:endParaRPr b="0" lang="uk-UA" sz="1800" spc="-1" strike="noStrike">
              <a:solidFill>
                <a:srgbClr val="000000"/>
              </a:solidFill>
              <a:latin typeface="Arial"/>
            </a:endParaRPr>
          </a:p>
          <a:p>
            <a:pPr algn="just">
              <a:lnSpc>
                <a:spcPct val="150000"/>
              </a:lnSpc>
            </a:pPr>
            <a:endParaRPr b="0" lang="uk-UA" sz="1800" spc="-1" strike="noStrike">
              <a:solidFill>
                <a:srgbClr val="000000"/>
              </a:solidFill>
              <a:latin typeface="Arial"/>
            </a:endParaRPr>
          </a:p>
          <a:p>
            <a:pPr>
              <a:lnSpc>
                <a:spcPct val="100000"/>
              </a:lnSpc>
            </a:pPr>
            <a:r>
              <a:rPr b="0" lang="uk-UA" sz="1800" spc="-1" strike="noStrike">
                <a:solidFill>
                  <a:srgbClr val="c00000"/>
                </a:solidFill>
                <a:latin typeface="Calibri Light"/>
                <a:ea typeface="Times New Roman"/>
              </a:rPr>
              <a:t>Наприклад: розрахунки з дебіторами і кредиторами. У частині дебіторів даний рахунок активний, у частині кредиторів - пасивний. Він може мати як дебетове, так і кредитове сальдо, які в балансі показуються окремо: дебетове - в активі, кредитове - в пасиві.  Зміст записів на активно-пасивному рахунку наведений у табл.</a:t>
            </a:r>
            <a:endParaRPr b="0" lang="uk-UA" sz="1800" spc="-1" strike="noStrike">
              <a:solidFill>
                <a:srgbClr val="000000"/>
              </a:solidFill>
              <a:latin typeface="Arial"/>
            </a:endParaRPr>
          </a:p>
        </p:txBody>
      </p:sp>
      <p:graphicFrame>
        <p:nvGraphicFramePr>
          <p:cNvPr id="123" name="Таблица 3"/>
          <p:cNvGraphicFramePr/>
          <p:nvPr/>
        </p:nvGraphicFramePr>
        <p:xfrm>
          <a:off x="978480" y="2748600"/>
          <a:ext cx="7395120" cy="3505680"/>
        </p:xfrm>
        <a:graphic>
          <a:graphicData uri="http://schemas.openxmlformats.org/drawingml/2006/table">
            <a:tbl>
              <a:tblPr/>
              <a:tblGrid>
                <a:gridCol w="3697200"/>
                <a:gridCol w="3697920"/>
              </a:tblGrid>
              <a:tr h="291960">
                <a:tc gridSpan="2">
                  <a:txBody>
                    <a:bodyPr lIns="68400" rIns="68400" tIns="0" bIns="0" anchor="t">
                      <a:noAutofit/>
                    </a:bodyPr>
                    <a:p>
                      <a:pPr algn="ctr">
                        <a:lnSpc>
                          <a:spcPct val="100000"/>
                        </a:lnSpc>
                        <a:tabLst>
                          <a:tab algn="l" pos="1980720"/>
                        </a:tabLst>
                      </a:pPr>
                      <a:r>
                        <a:rPr b="1" lang="uk-UA" sz="1600" spc="-1" strike="noStrike">
                          <a:solidFill>
                            <a:srgbClr val="c00000"/>
                          </a:solidFill>
                          <a:latin typeface="Calibri Light"/>
                          <a:ea typeface="Times New Roman"/>
                        </a:rPr>
                        <a:t>Активно-пасивний рахунок</a:t>
                      </a:r>
                      <a:endParaRPr b="0" lang="uk-UA" sz="1600" spc="-1" strike="noStrike">
                        <a:solidFill>
                          <a:srgbClr val="000000"/>
                        </a:solidFill>
                        <a:latin typeface="Arial"/>
                      </a:endParaRPr>
                    </a:p>
                  </a:txBody>
                  <a:tcPr anchor="t" marL="68400" marR="68400">
                    <a:lnL>
                      <a:noFill/>
                    </a:lnL>
                    <a:lnR>
                      <a:noFill/>
                    </a:lnR>
                    <a:lnT>
                      <a:noFill/>
                    </a:lnT>
                    <a:lnB w="12240">
                      <a:solidFill>
                        <a:srgbClr val="000000"/>
                      </a:solidFill>
                    </a:lnB>
                    <a:noFill/>
                  </a:tcPr>
                </a:tc>
                <a:tc hMerge="1">
                  <a:txBody>
                    <a:bodyPr lIns="90000" rIns="90000" tIns="45000" bIns="45000" anchor="t">
                      <a:noAutofit/>
                    </a:bodyPr>
                    <a:p>
                      <a:endParaRPr b="0" lang="uk-UA" sz="1800" spc="-1" strike="noStrike">
                        <a:solidFill>
                          <a:srgbClr val="000000"/>
                        </a:solidFill>
                        <a:latin typeface="Arial"/>
                      </a:endParaRPr>
                    </a:p>
                  </a:txBody>
                  <a:tcPr anchor="t" marL="90000" marR="90000">
                    <a:lnL>
                      <a:noFill/>
                    </a:lnL>
                    <a:lnR>
                      <a:noFill/>
                    </a:lnR>
                    <a:lnT>
                      <a:noFill/>
                    </a:lnT>
                    <a:lnB>
                      <a:noFill/>
                    </a:lnB>
                    <a:solidFill>
                      <a:srgbClr val="729fcf"/>
                    </a:solidFill>
                  </a:tcPr>
                </a:tc>
              </a:tr>
              <a:tr h="291960">
                <a:tc>
                  <a:txBody>
                    <a:bodyPr lIns="68400" rIns="68400" tIns="0" bIns="0" anchor="t">
                      <a:noAutofit/>
                    </a:bodyPr>
                    <a:p>
                      <a:pPr algn="ctr">
                        <a:lnSpc>
                          <a:spcPct val="100000"/>
                        </a:lnSpc>
                        <a:tabLst>
                          <a:tab algn="l" pos="1980720"/>
                        </a:tabLst>
                      </a:pPr>
                      <a:r>
                        <a:rPr b="0" lang="uk-UA" sz="1600" spc="-1" strike="noStrike">
                          <a:solidFill>
                            <a:srgbClr val="c00000"/>
                          </a:solidFill>
                          <a:latin typeface="Calibri Light"/>
                          <a:ea typeface="Times New Roman"/>
                        </a:rPr>
                        <a:t>Дебет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ctr">
                        <a:lnSpc>
                          <a:spcPct val="100000"/>
                        </a:lnSpc>
                        <a:tabLst>
                          <a:tab algn="l" pos="1980720"/>
                        </a:tabLst>
                      </a:pPr>
                      <a:r>
                        <a:rPr b="0" lang="uk-UA" sz="1600" spc="-1" strike="noStrike">
                          <a:solidFill>
                            <a:srgbClr val="c00000"/>
                          </a:solidFill>
                          <a:latin typeface="Calibri Light"/>
                          <a:ea typeface="Times New Roman"/>
                        </a:rPr>
                        <a:t>Кредит</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876240">
                <a:tc>
                  <a:txBody>
                    <a:bodyPr lIns="68400" rIns="68400" tIns="0" bIns="0" anchor="t">
                      <a:noAutofit/>
                    </a:bodyPr>
                    <a:p>
                      <a:pPr algn="just">
                        <a:lnSpc>
                          <a:spcPct val="100000"/>
                        </a:lnSpc>
                        <a:tabLst>
                          <a:tab algn="l" pos="1980720"/>
                        </a:tabLst>
                      </a:pPr>
                      <a:r>
                        <a:rPr b="0" lang="uk-UA" sz="1600" spc="-1" strike="noStrike">
                          <a:solidFill>
                            <a:srgbClr val="c00000"/>
                          </a:solidFill>
                          <a:latin typeface="Calibri Light"/>
                          <a:ea typeface="Times New Roman"/>
                        </a:rPr>
                        <a:t>Сальдо початкове (залишок засобів </a:t>
                      </a:r>
                      <a:endParaRPr b="0" lang="uk-UA" sz="1600" spc="-1" strike="noStrike">
                        <a:solidFill>
                          <a:srgbClr val="000000"/>
                        </a:solidFill>
                        <a:latin typeface="Arial"/>
                      </a:endParaRPr>
                    </a:p>
                    <a:p>
                      <a:pPr algn="just">
                        <a:lnSpc>
                          <a:spcPct val="100000"/>
                        </a:lnSpc>
                        <a:tabLst>
                          <a:tab algn="l" pos="1980720"/>
                        </a:tabLst>
                      </a:pPr>
                      <a:r>
                        <a:rPr b="0" lang="uk-UA" sz="1600" spc="-1" strike="noStrike">
                          <a:solidFill>
                            <a:srgbClr val="c00000"/>
                          </a:solidFill>
                          <a:latin typeface="Calibri Light"/>
                          <a:ea typeface="Times New Roman"/>
                        </a:rPr>
                        <a:t>або дебіторської заборгованості)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tabLst>
                          <a:tab algn="l" pos="1980720"/>
                        </a:tabLst>
                      </a:pPr>
                      <a:r>
                        <a:rPr b="0" lang="uk-UA" sz="1600" spc="-1" strike="noStrike">
                          <a:solidFill>
                            <a:srgbClr val="c00000"/>
                          </a:solidFill>
                          <a:latin typeface="Calibri Light"/>
                          <a:ea typeface="Times New Roman"/>
                        </a:rPr>
                        <a:t>Сальдо початкове (залишок джерел - зобов’язань, кредиторської заборгованості)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1168560">
                <a:tc>
                  <a:txBody>
                    <a:bodyPr lIns="68400" rIns="68400" tIns="0" bIns="0" anchor="t">
                      <a:noAutofit/>
                    </a:bodyPr>
                    <a:p>
                      <a:pPr>
                        <a:lnSpc>
                          <a:spcPct val="100000"/>
                        </a:lnSpc>
                        <a:tabLst>
                          <a:tab algn="l" pos="1980720"/>
                        </a:tabLst>
                      </a:pPr>
                      <a:r>
                        <a:rPr b="0" lang="uk-UA" sz="1600" spc="-1" strike="noStrike">
                          <a:solidFill>
                            <a:srgbClr val="c00000"/>
                          </a:solidFill>
                          <a:latin typeface="Calibri Light"/>
                          <a:ea typeface="Times New Roman"/>
                        </a:rPr>
                        <a:t>Збільшення засобів (дебіторської заборгованості) або зменшення джерел (зобов’язань, кредиторської заборгованості)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tabLst>
                          <a:tab algn="l" pos="1980720"/>
                        </a:tabLst>
                      </a:pPr>
                      <a:r>
                        <a:rPr b="0" lang="uk-UA" sz="1600" spc="-1" strike="noStrike">
                          <a:solidFill>
                            <a:srgbClr val="c00000"/>
                          </a:solidFill>
                          <a:latin typeface="Calibri Light"/>
                          <a:ea typeface="Times New Roman"/>
                        </a:rPr>
                        <a:t>Збільшення  джерел (зобов’язань, кредиторської заборгованості) або зменшення засобів (дебіторської заборгованості)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876240">
                <a:tc>
                  <a:txBody>
                    <a:bodyPr lIns="68400" rIns="68400" tIns="0" bIns="0" anchor="t">
                      <a:noAutofit/>
                    </a:bodyPr>
                    <a:p>
                      <a:pPr algn="just">
                        <a:lnSpc>
                          <a:spcPct val="100000"/>
                        </a:lnSpc>
                        <a:tabLst>
                          <a:tab algn="l" pos="1980720"/>
                        </a:tabLst>
                      </a:pPr>
                      <a:r>
                        <a:rPr b="0" lang="uk-UA" sz="1600" spc="-1" strike="noStrike">
                          <a:solidFill>
                            <a:srgbClr val="c00000"/>
                          </a:solidFill>
                          <a:latin typeface="Calibri Light"/>
                          <a:ea typeface="Times New Roman"/>
                        </a:rPr>
                        <a:t>Сальдо кінцеве  (залишок засобів або  дебіторської заборгованості)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lIns="68400" rIns="68400" tIns="0" bIns="0" anchor="t">
                      <a:noAutofit/>
                    </a:bodyPr>
                    <a:p>
                      <a:pPr algn="just">
                        <a:lnSpc>
                          <a:spcPct val="100000"/>
                        </a:lnSpc>
                        <a:tabLst>
                          <a:tab algn="l" pos="1980720"/>
                        </a:tabLst>
                      </a:pPr>
                      <a:r>
                        <a:rPr b="0" lang="uk-UA" sz="1600" spc="-1" strike="noStrike">
                          <a:solidFill>
                            <a:srgbClr val="c00000"/>
                          </a:solidFill>
                          <a:latin typeface="Calibri Light"/>
                          <a:ea typeface="Times New Roman"/>
                        </a:rPr>
                        <a:t>Сальдо кінцеве  (залишок джерел - зобов’язань, кредиторської заборгованості)</a:t>
                      </a:r>
                      <a:endParaRPr b="0" lang="uk-UA" sz="1600" spc="-1" strike="noStrike">
                        <a:solidFill>
                          <a:srgbClr val="000000"/>
                        </a:solidFill>
                        <a:latin typeface="Arial"/>
                      </a:endParaRPr>
                    </a:p>
                  </a:txBody>
                  <a:tcPr anchor="t" marL="68400" marR="68400">
                    <a:lnL w="12240">
                      <a:solidFill>
                        <a:srgbClr val="000000"/>
                      </a:solidFill>
                    </a:lnL>
                    <a:lnR w="12240">
                      <a:solidFill>
                        <a:srgbClr val="000000"/>
                      </a:solidFill>
                    </a:lnR>
                    <a:lnT w="12240">
                      <a:solidFill>
                        <a:srgbClr val="000000"/>
                      </a:solidFill>
                    </a:lnT>
                    <a:lnB w="12240">
                      <a:solidFill>
                        <a:srgbClr val="000000"/>
                      </a:solidFill>
                    </a:lnB>
                    <a:noFill/>
                  </a:tcPr>
                </a:tc>
              </a:tr>
            </a:tbl>
          </a:graphicData>
        </a:graphic>
      </p:graphicFrame>
      <p:pic>
        <p:nvPicPr>
          <p:cNvPr id="124" name="Рисунок 6" descr=""/>
          <p:cNvPicPr/>
          <p:nvPr/>
        </p:nvPicPr>
        <p:blipFill>
          <a:blip r:embed="rId2"/>
          <a:stretch/>
        </p:blipFill>
        <p:spPr>
          <a:xfrm>
            <a:off x="9129600" y="4169520"/>
            <a:ext cx="2619000" cy="1837800"/>
          </a:xfrm>
          <a:prstGeom prst="rect">
            <a:avLst/>
          </a:prstGeom>
          <a:ln w="0">
            <a:noFill/>
          </a:ln>
        </p:spPr>
      </p:pic>
    </p:spTree>
  </p:cSld>
  <mc:AlternateContent>
    <mc:Choice Requires="p14">
      <p:transition spd="med" p14:dur="800"/>
    </mc:Choice>
    <mc:Fallback>
      <p:transition spd="med"/>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5" name="Рисунок 1" descr=""/>
          <p:cNvPicPr/>
          <p:nvPr/>
        </p:nvPicPr>
        <p:blipFill>
          <a:blip r:embed="rId1"/>
          <a:stretch/>
        </p:blipFill>
        <p:spPr>
          <a:xfrm>
            <a:off x="0" y="0"/>
            <a:ext cx="12191760" cy="6857640"/>
          </a:xfrm>
          <a:prstGeom prst="rect">
            <a:avLst/>
          </a:prstGeom>
          <a:ln w="0">
            <a:noFill/>
          </a:ln>
        </p:spPr>
      </p:pic>
      <p:sp>
        <p:nvSpPr>
          <p:cNvPr id="126" name="Прямоугольник 2"/>
          <p:cNvSpPr/>
          <p:nvPr/>
        </p:nvSpPr>
        <p:spPr>
          <a:xfrm>
            <a:off x="513720" y="216360"/>
            <a:ext cx="11383920" cy="9428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1" lang="uk-UA" sz="2800" spc="-1" strike="noStrike">
                <a:solidFill>
                  <a:srgbClr val="ffffff"/>
                </a:solidFill>
                <a:latin typeface="Calibri Light"/>
                <a:ea typeface="Times New Roman"/>
              </a:rPr>
              <a:t>2.Подвійний запис на рахунках бухгалтерського обліку  та історичні аспекти його виникнення </a:t>
            </a:r>
            <a:endParaRPr b="0" lang="uk-UA" sz="2800" spc="-1" strike="noStrike">
              <a:solidFill>
                <a:srgbClr val="000000"/>
              </a:solidFill>
              <a:latin typeface="Arial"/>
            </a:endParaRPr>
          </a:p>
        </p:txBody>
      </p:sp>
      <p:sp>
        <p:nvSpPr>
          <p:cNvPr id="127" name="Прямоугольник 3"/>
          <p:cNvSpPr/>
          <p:nvPr/>
        </p:nvSpPr>
        <p:spPr>
          <a:xfrm>
            <a:off x="402480" y="1626840"/>
            <a:ext cx="11136960" cy="255852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0" lang="uk-UA" sz="1800" spc="-1" strike="noStrike">
                <a:solidFill>
                  <a:srgbClr val="c00000"/>
                </a:solidFill>
                <a:latin typeface="Calibri Light"/>
                <a:ea typeface="Times New Roman"/>
              </a:rPr>
              <a:t>Під впливом господарських операцій рахунки бухгалтерського обліку взаємодіють між собою. </a:t>
            </a:r>
            <a:r>
              <a:rPr b="1" lang="uk-UA" sz="1800" spc="-1" strike="noStrike">
                <a:solidFill>
                  <a:srgbClr val="c00000"/>
                </a:solidFill>
                <a:latin typeface="Calibri Light"/>
                <a:ea typeface="Times New Roman"/>
              </a:rPr>
              <a:t>Така взаємодія відображається подвійним записом </a:t>
            </a:r>
            <a:r>
              <a:rPr b="0" lang="uk-UA" sz="1800" spc="-1" strike="noStrike">
                <a:solidFill>
                  <a:srgbClr val="c00000"/>
                </a:solidFill>
                <a:latin typeface="Calibri Light"/>
                <a:ea typeface="Times New Roman"/>
              </a:rPr>
              <a:t>або іншими словами</a:t>
            </a:r>
            <a:r>
              <a:rPr b="0" i="1" lang="uk-UA" sz="1800" spc="-1" strike="noStrike">
                <a:solidFill>
                  <a:srgbClr val="c00000"/>
                </a:solidFill>
                <a:latin typeface="Calibri Light"/>
                <a:ea typeface="Times New Roman"/>
              </a:rPr>
              <a:t>:</a:t>
            </a:r>
            <a:r>
              <a:rPr b="1" i="1" lang="uk-UA" sz="1800" spc="-1" strike="noStrike">
                <a:solidFill>
                  <a:srgbClr val="c00000"/>
                </a:solidFill>
                <a:latin typeface="Calibri Light"/>
                <a:ea typeface="Times New Roman"/>
              </a:rPr>
              <a:t> </a:t>
            </a:r>
            <a:r>
              <a:rPr b="1" lang="uk-UA" sz="1800" spc="-1" strike="noStrike">
                <a:solidFill>
                  <a:srgbClr val="c00000"/>
                </a:solidFill>
                <a:latin typeface="Calibri Light"/>
                <a:ea typeface="Times New Roman"/>
              </a:rPr>
              <a:t>спосіб відображення господарських операцій на рахунках бухгалтерського обліку називається подвійним записом.</a:t>
            </a:r>
            <a:endParaRPr b="0" lang="uk-UA" sz="1800" spc="-1" strike="noStrike">
              <a:solidFill>
                <a:srgbClr val="000000"/>
              </a:solidFill>
              <a:latin typeface="Arial"/>
            </a:endParaRPr>
          </a:p>
          <a:p>
            <a:pPr algn="just">
              <a:lnSpc>
                <a:spcPct val="150000"/>
              </a:lnSpc>
            </a:pPr>
            <a:r>
              <a:rPr b="1" lang="uk-UA" sz="1800" spc="-1" strike="noStrike">
                <a:solidFill>
                  <a:srgbClr val="c00000"/>
                </a:solidFill>
                <a:latin typeface="Calibri Light"/>
                <a:ea typeface="Times New Roman"/>
              </a:rPr>
              <a:t>      </a:t>
            </a:r>
            <a:r>
              <a:rPr b="1" lang="uk-UA" sz="1800" spc="-1" strike="noStrike">
                <a:solidFill>
                  <a:srgbClr val="c00000"/>
                </a:solidFill>
                <a:latin typeface="Calibri Light"/>
                <a:ea typeface="Times New Roman"/>
              </a:rPr>
              <a:t>Суть подвійного запису</a:t>
            </a:r>
            <a:r>
              <a:rPr b="0" lang="uk-UA" sz="1800" spc="-1" strike="noStrike">
                <a:solidFill>
                  <a:srgbClr val="c00000"/>
                </a:solidFill>
                <a:latin typeface="Calibri Light"/>
                <a:ea typeface="Times New Roman"/>
              </a:rPr>
              <a:t> полягає в тому, що кожна господарська операція на підставі бухгалтерських документів відображається не менше як на двох рахунках: по дебету одного рахунку і кредиту другого і обов’язково в однаковій сумі.</a:t>
            </a:r>
            <a:endParaRPr b="0" lang="uk-UA" sz="1800" spc="-1" strike="noStrike">
              <a:solidFill>
                <a:srgbClr val="000000"/>
              </a:solidFill>
              <a:latin typeface="Arial"/>
            </a:endParaRPr>
          </a:p>
        </p:txBody>
      </p:sp>
      <p:sp>
        <p:nvSpPr>
          <p:cNvPr id="128" name="Прямоугольник 4"/>
          <p:cNvSpPr/>
          <p:nvPr/>
        </p:nvSpPr>
        <p:spPr>
          <a:xfrm>
            <a:off x="402480" y="4058640"/>
            <a:ext cx="11136960" cy="2147040"/>
          </a:xfrm>
          <a:prstGeom prst="rect">
            <a:avLst/>
          </a:prstGeom>
          <a:noFill/>
          <a:ln w="0">
            <a:noFill/>
          </a:ln>
        </p:spPr>
        <p:style>
          <a:lnRef idx="0"/>
          <a:fillRef idx="0"/>
          <a:effectRef idx="0"/>
          <a:fontRef idx="minor"/>
        </p:style>
        <p:txBody>
          <a:bodyPr lIns="90000" rIns="90000" tIns="45000" bIns="45000" anchor="t">
            <a:spAutoFit/>
          </a:bodyPr>
          <a:p>
            <a:pPr algn="just">
              <a:lnSpc>
                <a:spcPct val="150000"/>
              </a:lnSpc>
            </a:pPr>
            <a:r>
              <a:rPr b="1" lang="uk-UA" sz="1800" spc="-1" strike="noStrike">
                <a:solidFill>
                  <a:srgbClr val="c00000"/>
                </a:solidFill>
                <a:latin typeface="Calibri Light"/>
                <a:ea typeface="Times New Roman"/>
              </a:rPr>
              <a:t>      </a:t>
            </a:r>
            <a:r>
              <a:rPr b="1" lang="uk-UA" sz="1800" spc="-1" strike="noStrike">
                <a:solidFill>
                  <a:srgbClr val="c00000"/>
                </a:solidFill>
                <a:latin typeface="Calibri Light"/>
                <a:ea typeface="Times New Roman"/>
              </a:rPr>
              <a:t>Рахунки, на яких відображаються господарські операції називаються кореспондуючими, а зв’язок між цими рахунками - кореспонденцією. </a:t>
            </a:r>
            <a:endParaRPr b="0" lang="uk-UA" sz="1800" spc="-1" strike="noStrike">
              <a:solidFill>
                <a:srgbClr val="000000"/>
              </a:solidFill>
              <a:latin typeface="Arial"/>
            </a:endParaRPr>
          </a:p>
          <a:p>
            <a:pPr algn="just">
              <a:lnSpc>
                <a:spcPct val="150000"/>
              </a:lnSpc>
            </a:pPr>
            <a:r>
              <a:rPr b="1" lang="uk-UA" sz="1800" spc="-1" strike="noStrike">
                <a:solidFill>
                  <a:srgbClr val="c00000"/>
                </a:solidFill>
                <a:latin typeface="Calibri Light"/>
                <a:ea typeface="Times New Roman"/>
              </a:rPr>
              <a:t>Попереднє зазначення кореспондуючих рахунків в документах і облікових регістрах і суми, яка на них відображаються, називається</a:t>
            </a:r>
            <a:r>
              <a:rPr b="0" lang="uk-UA" sz="1800" spc="-1" strike="noStrike">
                <a:solidFill>
                  <a:srgbClr val="c00000"/>
                </a:solidFill>
                <a:latin typeface="Calibri Light"/>
                <a:ea typeface="Times New Roman"/>
              </a:rPr>
              <a:t> </a:t>
            </a:r>
            <a:r>
              <a:rPr b="1" lang="uk-UA" sz="1800" spc="-1" strike="noStrike">
                <a:solidFill>
                  <a:srgbClr val="c00000"/>
                </a:solidFill>
                <a:latin typeface="Calibri Light"/>
                <a:ea typeface="Times New Roman"/>
              </a:rPr>
              <a:t>бухгалтерським проведенням (бухгалтерською проводкою, бухгалтерським записом або журнальною статтею).</a:t>
            </a:r>
            <a:r>
              <a:rPr b="0" lang="uk-UA" sz="1800" spc="-1" strike="noStrike">
                <a:solidFill>
                  <a:srgbClr val="c00000"/>
                </a:solidFill>
                <a:latin typeface="Calibri Light"/>
                <a:ea typeface="Times New Roman"/>
              </a:rPr>
              <a:t> </a:t>
            </a:r>
            <a:endParaRPr b="0" lang="uk-UA" sz="1800" spc="-1" strike="noStrike">
              <a:solidFill>
                <a:srgbClr val="000000"/>
              </a:solidFill>
              <a:latin typeface="Arial"/>
            </a:endParaRPr>
          </a:p>
        </p:txBody>
      </p:sp>
    </p:spTree>
  </p:cSld>
  <mc:AlternateContent>
    <mc:Choice Requires="p14">
      <p:transition spd="med" p14:dur="800"/>
    </mc:Choice>
    <mc:Fallback>
      <p:transition spd="med"/>
    </mc:Fallback>
  </mc:AlternateContent>
</p:sld>
</file>

<file path=ppt/theme/theme1.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264</TotalTime>
  <Application>LibreOffice/7.4.2.3$Windows_X86_64 LibreOffice_project/382eef1f22670f7f4118c8c2dd222ec7ad009daf</Application>
  <AppVersion>15.0000</AppVersion>
  <Words>2593</Words>
  <Paragraphs>402</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2019-11-12T09:44:43Z</dcterms:created>
  <dc:creator>Пользователь Windows</dc:creator>
  <dc:description/>
  <dc:language>uk-UA</dc:language>
  <cp:lastModifiedBy>User</cp:lastModifiedBy>
  <dcterms:modified xsi:type="dcterms:W3CDTF">2020-03-24T22:43:53Z</dcterms:modified>
  <cp:revision>23</cp:revision>
  <dc:subject/>
  <dc:title>Презентация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Широкоэкранный</vt:lpwstr>
  </property>
  <property fmtid="{D5CDD505-2E9C-101B-9397-08002B2CF9AE}" pid="4" name="Slides">
    <vt:i4>27</vt:i4>
  </property>
</Properties>
</file>